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Default Extension="svg" ContentType="image/sv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Default Extension="tiff" ContentType="image/tiff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16" r:id="rId2"/>
    <p:sldId id="417" r:id="rId3"/>
    <p:sldId id="449" r:id="rId4"/>
    <p:sldId id="450" r:id="rId5"/>
    <p:sldId id="428" r:id="rId6"/>
    <p:sldId id="451" r:id="rId7"/>
    <p:sldId id="418" r:id="rId8"/>
    <p:sldId id="420" r:id="rId9"/>
    <p:sldId id="421" r:id="rId10"/>
    <p:sldId id="427" r:id="rId11"/>
    <p:sldId id="452" r:id="rId12"/>
    <p:sldId id="453" r:id="rId13"/>
    <p:sldId id="454" r:id="rId14"/>
    <p:sldId id="455" r:id="rId15"/>
    <p:sldId id="423" r:id="rId16"/>
    <p:sldId id="424" r:id="rId17"/>
    <p:sldId id="425" r:id="rId18"/>
    <p:sldId id="456" r:id="rId19"/>
    <p:sldId id="457" r:id="rId20"/>
    <p:sldId id="458" r:id="rId21"/>
    <p:sldId id="443" r:id="rId22"/>
    <p:sldId id="444" r:id="rId23"/>
    <p:sldId id="445" r:id="rId24"/>
    <p:sldId id="446" r:id="rId25"/>
    <p:sldId id="44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2A4B713-E4EE-46E5-9F0D-2DDC4A763010}" styleName="{8a66bb80-9744-4b8f-8381-e690ed832dd5}">
    <a:wholeTbl>
      <a:tcTxStyle>
        <a:fontRef idx="none">
          <a:prstClr val="black"/>
        </a:fontRef>
      </a:tcTxStyle>
      <a:tcStyle>
        <a:tcBdr>
          <a:left>
            <a:ln w="12700" cmpd="sng">
              <a:solidFill>
                <a:srgbClr val="DDB37C"/>
              </a:solidFill>
            </a:ln>
          </a:left>
          <a:right>
            <a:ln w="12700" cmpd="sng">
              <a:solidFill>
                <a:srgbClr val="DDB37C"/>
              </a:solidFill>
            </a:ln>
          </a:right>
          <a:top>
            <a:ln w="12700" cmpd="sng">
              <a:solidFill>
                <a:srgbClr val="DDB37C"/>
              </a:solidFill>
            </a:ln>
          </a:top>
          <a:bottom>
            <a:ln w="12700" cmpd="sng">
              <a:solidFill>
                <a:srgbClr val="DDB37C"/>
              </a:solidFill>
            </a:ln>
          </a:bottom>
          <a:insideH>
            <a:ln w="12700" cmpd="sng">
              <a:solidFill>
                <a:srgbClr val="DDB37C"/>
              </a:solidFill>
            </a:ln>
          </a:insideH>
          <a:insideV>
            <a:ln w="12700" cmpd="sng">
              <a:solidFill>
                <a:srgbClr val="DDB37C"/>
              </a:solidFill>
            </a:ln>
          </a:insideV>
        </a:tcBdr>
        <a:fill>
          <a:solidFill>
            <a:srgbClr val="FFFFFF"/>
          </a:solidFill>
        </a:fill>
      </a:tcStyle>
    </a:wholeTbl>
    <a:band1H>
      <a:tcTxStyle>
        <a:fontRef idx="none">
          <a:prstClr val="black"/>
        </a:fontRef>
      </a:tcTxStyle>
      <a:tcStyle>
        <a:tcBdr/>
        <a:fill>
          <a:solidFill>
            <a:srgbClr val="FFFFFF"/>
          </a:solidFill>
        </a:fill>
      </a:tcStyle>
    </a:band1H>
    <a:band2H>
      <a:tcTxStyle>
        <a:fontRef idx="none">
          <a:prstClr val="black"/>
        </a:fontRef>
      </a:tcTxStyle>
      <a:tcStyle>
        <a:tcBdr/>
        <a:fill>
          <a:solidFill>
            <a:srgbClr val="F4E3D2"/>
          </a:solidFill>
        </a:fill>
      </a:tcStyle>
    </a:band2H>
    <a:firstRow>
      <a:tcTxStyle>
        <a:fontRef idx="none">
          <a:prstClr val="black"/>
        </a:fontRef>
      </a:tcTxStyle>
      <a:tcStyle>
        <a:tcBdr/>
        <a:fill>
          <a:solidFill>
            <a:srgbClr val="DDB37C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-264" y="-96"/>
      </p:cViewPr>
      <p:guideLst>
        <p:guide orient="horz" pos="2198"/>
        <p:guide pos="381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image" Target="../media/image12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5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6" Type="http://schemas.openxmlformats.org/officeDocument/2006/relationships/image" Target="../media/image14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23.xml"/><Relationship Id="rId7" Type="http://schemas.openxmlformats.org/officeDocument/2006/relationships/image" Target="../media/image7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.svg"/><Relationship Id="rId4" Type="http://schemas.openxmlformats.org/officeDocument/2006/relationships/tags" Target="../tags/tag24.xml"/><Relationship Id="rId9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27.xml"/><Relationship Id="rId7" Type="http://schemas.openxmlformats.org/officeDocument/2006/relationships/image" Target="../media/image7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31.xml"/><Relationship Id="rId7" Type="http://schemas.openxmlformats.org/officeDocument/2006/relationships/image" Target="../media/image7.png"/><Relationship Id="rId12" Type="http://schemas.openxmlformats.org/officeDocument/2006/relationships/image" Target="../media/image7.sv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6.jpeg"/><Relationship Id="rId11" Type="http://schemas.openxmlformats.org/officeDocument/2006/relationships/image" Target="../media/image17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6.svg"/><Relationship Id="rId4" Type="http://schemas.openxmlformats.org/officeDocument/2006/relationships/tags" Target="../tags/tag32.xml"/><Relationship Id="rId9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35.xml"/><Relationship Id="rId7" Type="http://schemas.openxmlformats.org/officeDocument/2006/relationships/image" Target="../media/image7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tiff"/><Relationship Id="rId7" Type="http://schemas.openxmlformats.org/officeDocument/2006/relationships/image" Target="../media/image9.svg"/><Relationship Id="rId12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11.svg"/><Relationship Id="rId5" Type="http://schemas.openxmlformats.org/officeDocument/2006/relationships/image" Target="../media/image5.png"/><Relationship Id="rId10" Type="http://schemas.openxmlformats.org/officeDocument/2006/relationships/image" Target="../media/image23.png"/><Relationship Id="rId4" Type="http://schemas.openxmlformats.org/officeDocument/2006/relationships/image" Target="../media/image20.png"/><Relationship Id="rId9" Type="http://schemas.openxmlformats.org/officeDocument/2006/relationships/image" Target="../media/image10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7" Type="http://schemas.openxmlformats.org/officeDocument/2006/relationships/image" Target="../media/image12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5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19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tiff"/><Relationship Id="rId5" Type="http://schemas.openxmlformats.org/officeDocument/2006/relationships/image" Target="../media/image31.pn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tags" Target="../tags/tag39.xml"/><Relationship Id="rId7" Type="http://schemas.openxmlformats.org/officeDocument/2006/relationships/image" Target="../media/image33.pn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3.png"/><Relationship Id="rId5" Type="http://schemas.openxmlformats.org/officeDocument/2006/relationships/tags" Target="../tags/tag41.xml"/><Relationship Id="rId10" Type="http://schemas.openxmlformats.org/officeDocument/2006/relationships/image" Target="../media/image42.png"/><Relationship Id="rId4" Type="http://schemas.openxmlformats.org/officeDocument/2006/relationships/tags" Target="../tags/tag40.xml"/><Relationship Id="rId9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1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9.xml"/><Relationship Id="rId7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.xml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3.xml"/><Relationship Id="rId7" Type="http://schemas.openxmlformats.org/officeDocument/2006/relationships/image" Target="../media/image7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6.jpeg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2.svg"/><Relationship Id="rId4" Type="http://schemas.openxmlformats.org/officeDocument/2006/relationships/tags" Target="../tags/tag14.xml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</a:t>
            </a:r>
            <a:r>
              <a:rPr lang="zh-CN" altLang="en-US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三</a:t>
            </a:r>
            <a:r>
              <a:rPr lang="zh-CN" altLang="en-US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zh-CN" altLang="en-US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级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下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635125" y="1042988"/>
            <a:ext cx="9634538" cy="2095500"/>
            <a:chOff x="666751" y="2141538"/>
            <a:chExt cx="11160125" cy="2557463"/>
          </a:xfrm>
        </p:grpSpPr>
        <p:sp>
          <p:nvSpPr>
            <p:cNvPr id="17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 descr="图片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标题 3"/>
          <p:cNvSpPr>
            <a:spLocks noGrp="1"/>
          </p:cNvSpPr>
          <p:nvPr/>
        </p:nvSpPr>
        <p:spPr>
          <a:xfrm>
            <a:off x="1635125" y="1725884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endParaRPr lang="en-US" altLang="zh-CN" sz="6000" b="1" dirty="0" smtClean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 defTabSz="685800">
              <a:lnSpc>
                <a:spcPct val="90000"/>
              </a:lnSpc>
            </a:pP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　统计与概率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总复习</a:t>
            </a:r>
            <a:endParaRPr 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7" name="组合 66"/>
          <p:cNvGrpSpPr/>
          <p:nvPr/>
        </p:nvGrpSpPr>
        <p:grpSpPr>
          <a:xfrm>
            <a:off x="198120" y="97790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pic>
        <p:nvPicPr>
          <p:cNvPr id="6" name="图片 5" descr="横板文本框模板-33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79475" y="173355"/>
            <a:ext cx="10826115" cy="6296660"/>
          </a:xfrm>
          <a:prstGeom prst="rect">
            <a:avLst/>
          </a:prstGeom>
        </p:spPr>
      </p:pic>
      <p:sp>
        <p:nvSpPr>
          <p:cNvPr id="101" name="文本框 100"/>
          <p:cNvSpPr txBox="1"/>
          <p:nvPr/>
        </p:nvSpPr>
        <p:spPr>
          <a:xfrm>
            <a:off x="4105275" y="1744345"/>
            <a:ext cx="57061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2800" b="1">
                <a:solidFill>
                  <a:srgbClr val="0070C0"/>
                </a:solidFill>
                <a:latin typeface="宋体" panose="02010600030101010101" pitchFamily="2" charset="-122"/>
                <a:cs typeface="方正书宋_GBK" charset="0"/>
              </a:rPr>
              <a:t>  1.</a:t>
            </a:r>
            <a:r>
              <a:rPr lang="zh-CN" sz="2800" b="1">
                <a:solidFill>
                  <a:srgbClr val="0070C0"/>
                </a:solidFill>
                <a:cs typeface="方正书宋_GBK" charset="0"/>
              </a:rPr>
              <a:t>用</a:t>
            </a:r>
            <a:r>
              <a:rPr lang="en-US" sz="2800" b="1">
                <a:solidFill>
                  <a:srgbClr val="0070C0"/>
                </a:solidFill>
                <a:latin typeface="宋体" panose="02010600030101010101" pitchFamily="2" charset="-122"/>
                <a:cs typeface="方正书宋_GBK" charset="0"/>
              </a:rPr>
              <a:t>4,6,8,3</a:t>
            </a:r>
            <a:r>
              <a:rPr lang="zh-CN" sz="2800" b="1">
                <a:solidFill>
                  <a:srgbClr val="0070C0"/>
                </a:solidFill>
                <a:cs typeface="方正书宋_GBK" charset="0"/>
              </a:rPr>
              <a:t>能组成没有重复数字的两位数有哪些</a:t>
            </a:r>
            <a:r>
              <a:rPr lang="en-US" sz="2800" b="1">
                <a:solidFill>
                  <a:srgbClr val="0070C0"/>
                </a:solidFill>
                <a:latin typeface="宋体" panose="02010600030101010101" pitchFamily="2" charset="-122"/>
                <a:cs typeface="方正书宋_GBK" charset="0"/>
              </a:rPr>
              <a:t>?</a:t>
            </a:r>
            <a:endParaRPr lang="en-US" altLang="en-US" sz="2800" b="1">
              <a:solidFill>
                <a:srgbClr val="0070C0"/>
              </a:solidFill>
              <a:latin typeface="宋体" panose="02010600030101010101" pitchFamily="2" charset="-122"/>
              <a:cs typeface="方正书宋_GBK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43070" y="2697480"/>
            <a:ext cx="57981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cs typeface="方正书宋_GBK" charset="0"/>
              </a:rPr>
              <a:t>6</a:t>
            </a:r>
            <a:r>
              <a:rPr lang="zh-CN" sz="2800" b="1">
                <a:solidFill>
                  <a:srgbClr val="FF0000"/>
                </a:solidFill>
                <a:cs typeface="方正书宋_GBK" charset="0"/>
              </a:rPr>
              <a:t>在十位上可以组成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cs typeface="方正书宋_GBK" charset="0"/>
              </a:rPr>
              <a:t>:64,68,63;</a:t>
            </a:r>
            <a:endParaRPr lang="en-US" altLang="en-US" sz="2800" b="1">
              <a:solidFill>
                <a:srgbClr val="FF0000"/>
              </a:solidFill>
              <a:latin typeface="宋体" panose="02010600030101010101" pitchFamily="2" charset="-122"/>
              <a:cs typeface="方正书宋_GBK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43070" y="3219450"/>
            <a:ext cx="57981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sz="2800" b="1">
                <a:solidFill>
                  <a:srgbClr val="FF0000"/>
                </a:solidFill>
                <a:cs typeface="方正书宋_GBK" charset="0"/>
              </a:rPr>
              <a:t>8在十位上可以组成:84,86,83;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243070" y="3741420"/>
            <a:ext cx="57981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sz="2800" b="1">
                <a:solidFill>
                  <a:srgbClr val="FF0000"/>
                </a:solidFill>
                <a:cs typeface="方正书宋_GBK" charset="0"/>
              </a:rPr>
              <a:t>3在十位上可以组成:34,36,38。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418330" y="426339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/>
            <a:r>
              <a:rPr lang="zh-CN" sz="2800" b="1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排列与什么有关</a:t>
            </a:r>
            <a:r>
              <a:rPr lang="en-US" sz="2800" b="1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?</a:t>
            </a:r>
            <a:endParaRPr lang="zh-CN" altLang="en-US" sz="2800" b="1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18330" y="478536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/>
            <a:r>
              <a:rPr lang="zh-CN" sz="2800" b="1">
                <a:solidFill>
                  <a:srgbClr val="7030A0"/>
                </a:solidFill>
                <a:latin typeface="幼圆" panose="02010509060101010101" charset="-122"/>
                <a:ea typeface="幼圆" panose="02010509060101010101" charset="-122"/>
                <a:cs typeface="方正书宋_GBK" charset="0"/>
              </a:rPr>
              <a:t>排列与顺序有关。</a:t>
            </a:r>
            <a:endParaRPr lang="zh-CN" altLang="en-US" sz="2800" b="1">
              <a:solidFill>
                <a:srgbClr val="7030A0"/>
              </a:solidFill>
              <a:latin typeface="幼圆" panose="02010509060101010101" charset="-122"/>
              <a:ea typeface="幼圆" panose="02010509060101010101" charset="-122"/>
              <a:cs typeface="方正书宋_GBK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2086610" y="1388110"/>
            <a:ext cx="8463280" cy="1699895"/>
            <a:chOff x="5621" y="3679"/>
            <a:chExt cx="8203" cy="3686"/>
          </a:xfrm>
        </p:grpSpPr>
        <p:grpSp>
          <p:nvGrpSpPr>
            <p:cNvPr id="38" name="组合 37"/>
            <p:cNvGrpSpPr/>
            <p:nvPr/>
          </p:nvGrpSpPr>
          <p:grpSpPr>
            <a:xfrm>
              <a:off x="5621" y="3679"/>
              <a:ext cx="8203" cy="3686"/>
              <a:chOff x="590950" y="3137842"/>
              <a:chExt cx="5595186" cy="2514081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590950" y="3137842"/>
                <a:ext cx="5595186" cy="2514081"/>
                <a:chOff x="590950" y="3137842"/>
                <a:chExt cx="5595186" cy="2514081"/>
              </a:xfrm>
            </p:grpSpPr>
            <p:sp>
              <p:nvSpPr>
                <p:cNvPr id="4" name="矩形 3"/>
                <p:cNvSpPr/>
                <p:nvPr/>
              </p:nvSpPr>
              <p:spPr>
                <a:xfrm>
                  <a:off x="660400" y="3246120"/>
                  <a:ext cx="5435600" cy="2286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pic>
              <p:nvPicPr>
                <p:cNvPr id="5" name="图形 6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96DAC541-7B7A-43D3-8B79-37D633B846F1}">
                      <asvg:svgBlip xmlns:asvg="http://schemas.microsoft.com/office/drawing/2016/SVG/main" xmlns="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0950" y="3137842"/>
                  <a:ext cx="5595186" cy="2514081"/>
                </a:xfrm>
                <a:prstGeom prst="rect">
                  <a:avLst/>
                </a:prstGeom>
              </p:spPr>
            </p:pic>
          </p:grpSp>
          <p:grpSp>
            <p:nvGrpSpPr>
              <p:cNvPr id="6" name="图形 454"/>
              <p:cNvGrpSpPr/>
              <p:nvPr/>
            </p:nvGrpSpPr>
            <p:grpSpPr>
              <a:xfrm>
                <a:off x="886131" y="4647805"/>
                <a:ext cx="366127" cy="263666"/>
                <a:chOff x="4781648" y="-1589625"/>
                <a:chExt cx="366127" cy="263666"/>
              </a:xfrm>
              <a:solidFill>
                <a:schemeClr val="accent1"/>
              </a:solidFill>
            </p:grpSpPr>
            <p:sp>
              <p:nvSpPr>
                <p:cNvPr id="36" name="任意多边形: 形状 35"/>
                <p:cNvSpPr/>
                <p:nvPr/>
              </p:nvSpPr>
              <p:spPr>
                <a:xfrm>
                  <a:off x="4781648" y="-1589625"/>
                  <a:ext cx="366127" cy="263666"/>
                </a:xfrm>
                <a:custGeom>
                  <a:avLst/>
                  <a:gdLst>
                    <a:gd name="connsiteX0" fmla="*/ 0 w 366127"/>
                    <a:gd name="connsiteY0" fmla="*/ 0 h 263666"/>
                    <a:gd name="connsiteX1" fmla="*/ 366127 w 366127"/>
                    <a:gd name="connsiteY1" fmla="*/ 0 h 263666"/>
                    <a:gd name="connsiteX2" fmla="*/ 366127 w 366127"/>
                    <a:gd name="connsiteY2" fmla="*/ 263666 h 263666"/>
                    <a:gd name="connsiteX3" fmla="*/ 0 w 366127"/>
                    <a:gd name="connsiteY3" fmla="*/ 263666 h 263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6127" h="263666">
                      <a:moveTo>
                        <a:pt x="0" y="0"/>
                      </a:moveTo>
                      <a:lnTo>
                        <a:pt x="366127" y="0"/>
                      </a:lnTo>
                      <a:lnTo>
                        <a:pt x="366127" y="263666"/>
                      </a:lnTo>
                      <a:lnTo>
                        <a:pt x="0" y="2636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3652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grpSp>
              <p:nvGrpSpPr>
                <p:cNvPr id="19" name="图形 454"/>
                <p:cNvGrpSpPr/>
                <p:nvPr/>
              </p:nvGrpSpPr>
              <p:grpSpPr>
                <a:xfrm>
                  <a:off x="4833562" y="-1484432"/>
                  <a:ext cx="54645" cy="118854"/>
                  <a:chOff x="4833562" y="-1484432"/>
                  <a:chExt cx="54645" cy="118854"/>
                </a:xfrm>
                <a:solidFill>
                  <a:schemeClr val="accent1"/>
                </a:solidFill>
              </p:grpSpPr>
              <p:sp>
                <p:nvSpPr>
                  <p:cNvPr id="25" name="任意多边形: 形状 24"/>
                  <p:cNvSpPr/>
                  <p:nvPr/>
                </p:nvSpPr>
                <p:spPr>
                  <a:xfrm>
                    <a:off x="4833562" y="-1448912"/>
                    <a:ext cx="27322" cy="83334"/>
                  </a:xfrm>
                  <a:custGeom>
                    <a:avLst/>
                    <a:gdLst>
                      <a:gd name="connsiteX0" fmla="*/ 0 w 27322"/>
                      <a:gd name="connsiteY0" fmla="*/ 0 h 83334"/>
                      <a:gd name="connsiteX1" fmla="*/ 27323 w 27322"/>
                      <a:gd name="connsiteY1" fmla="*/ 0 h 83334"/>
                      <a:gd name="connsiteX2" fmla="*/ 27323 w 27322"/>
                      <a:gd name="connsiteY2" fmla="*/ 83335 h 83334"/>
                      <a:gd name="connsiteX3" fmla="*/ 0 w 27322"/>
                      <a:gd name="connsiteY3" fmla="*/ 83335 h 83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322" h="83334">
                        <a:moveTo>
                          <a:pt x="0" y="0"/>
                        </a:moveTo>
                        <a:lnTo>
                          <a:pt x="27323" y="0"/>
                        </a:lnTo>
                        <a:lnTo>
                          <a:pt x="27323" y="83335"/>
                        </a:lnTo>
                        <a:lnTo>
                          <a:pt x="0" y="83335"/>
                        </a:lnTo>
                        <a:close/>
                      </a:path>
                    </a:pathLst>
                  </a:custGeom>
                  <a:solidFill>
                    <a:srgbClr val="FBB03B"/>
                  </a:solidFill>
                  <a:ln w="1365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6" name="任意多边形: 形状 25"/>
                  <p:cNvSpPr/>
                  <p:nvPr/>
                </p:nvSpPr>
                <p:spPr>
                  <a:xfrm>
                    <a:off x="4860885" y="-1484432"/>
                    <a:ext cx="27322" cy="118854"/>
                  </a:xfrm>
                  <a:custGeom>
                    <a:avLst/>
                    <a:gdLst>
                      <a:gd name="connsiteX0" fmla="*/ 0 w 27322"/>
                      <a:gd name="connsiteY0" fmla="*/ 0 h 118854"/>
                      <a:gd name="connsiteX1" fmla="*/ 27323 w 27322"/>
                      <a:gd name="connsiteY1" fmla="*/ 0 h 118854"/>
                      <a:gd name="connsiteX2" fmla="*/ 27323 w 27322"/>
                      <a:gd name="connsiteY2" fmla="*/ 118855 h 118854"/>
                      <a:gd name="connsiteX3" fmla="*/ 0 w 27322"/>
                      <a:gd name="connsiteY3" fmla="*/ 118855 h 1188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322" h="118854">
                        <a:moveTo>
                          <a:pt x="0" y="0"/>
                        </a:moveTo>
                        <a:lnTo>
                          <a:pt x="27323" y="0"/>
                        </a:lnTo>
                        <a:lnTo>
                          <a:pt x="27323" y="118855"/>
                        </a:lnTo>
                        <a:lnTo>
                          <a:pt x="0" y="118855"/>
                        </a:lnTo>
                        <a:close/>
                      </a:path>
                    </a:pathLst>
                  </a:custGeom>
                  <a:solidFill>
                    <a:srgbClr val="E3A215"/>
                  </a:solidFill>
                  <a:ln w="1365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7" name="文本框 6"/>
            <p:cNvSpPr txBox="1"/>
            <p:nvPr/>
          </p:nvSpPr>
          <p:spPr>
            <a:xfrm>
              <a:off x="5902" y="4021"/>
              <a:ext cx="7611" cy="3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266700"/>
              <a:r>
                <a:rPr lang="en-US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宋体" panose="02010600030101010101" pitchFamily="2" charset="-122"/>
                  <a:cs typeface="方正书宋_GBK" charset="0"/>
                  <a:sym typeface="+mn-ea"/>
                </a:rPr>
                <a:t>  2.</a:t>
              </a:r>
              <a:r>
                <a:rPr lang="zh-CN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cs typeface="方正书宋_GBK" charset="0"/>
                  <a:sym typeface="+mn-ea"/>
                </a:rPr>
                <a:t>分别由</a:t>
              </a:r>
              <a:r>
                <a:rPr lang="en-US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宋体" panose="02010600030101010101" pitchFamily="2" charset="-122"/>
                  <a:cs typeface="方正书宋_GBK" charset="0"/>
                  <a:sym typeface="+mn-ea"/>
                </a:rPr>
                <a:t>3</a:t>
              </a:r>
              <a:r>
                <a:rPr lang="zh-CN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cs typeface="方正书宋_GBK" charset="0"/>
                  <a:sym typeface="+mn-ea"/>
                </a:rPr>
                <a:t>名队员组成的三</a:t>
              </a:r>
              <a:r>
                <a:rPr lang="en-US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宋体" panose="02010600030101010101" pitchFamily="2" charset="-122"/>
                  <a:cs typeface="方正书宋_GBK" charset="0"/>
                  <a:sym typeface="+mn-ea"/>
                </a:rPr>
                <a:t>(1)</a:t>
              </a:r>
              <a:r>
                <a:rPr lang="zh-CN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cs typeface="方正书宋_GBK" charset="0"/>
                  <a:sym typeface="+mn-ea"/>
                </a:rPr>
                <a:t>班和三</a:t>
              </a:r>
              <a:r>
                <a:rPr lang="en-US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宋体" panose="02010600030101010101" pitchFamily="2" charset="-122"/>
                  <a:cs typeface="方正书宋_GBK" charset="0"/>
                  <a:sym typeface="+mn-ea"/>
                </a:rPr>
                <a:t>(2)</a:t>
              </a:r>
              <a:r>
                <a:rPr lang="zh-CN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cs typeface="方正书宋_GBK" charset="0"/>
                  <a:sym typeface="+mn-ea"/>
                </a:rPr>
                <a:t>班两个乒乓球代表队进行乒乓球团体赛</a:t>
              </a:r>
              <a:r>
                <a:rPr lang="en-US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宋体" panose="02010600030101010101" pitchFamily="2" charset="-122"/>
                  <a:cs typeface="方正书宋_GBK" charset="0"/>
                  <a:sym typeface="+mn-ea"/>
                </a:rPr>
                <a:t>,</a:t>
              </a:r>
              <a:r>
                <a:rPr lang="zh-CN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cs typeface="方正书宋_GBK" charset="0"/>
                  <a:sym typeface="+mn-ea"/>
                </a:rPr>
                <a:t>每个人都和对方的队员比赛一场</a:t>
              </a:r>
              <a:r>
                <a:rPr lang="en-US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宋体" panose="02010600030101010101" pitchFamily="2" charset="-122"/>
                  <a:cs typeface="方正书宋_GBK" charset="0"/>
                  <a:sym typeface="+mn-ea"/>
                </a:rPr>
                <a:t>,</a:t>
              </a:r>
              <a:r>
                <a:rPr lang="zh-CN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cs typeface="方正书宋_GBK" charset="0"/>
                  <a:sym typeface="+mn-ea"/>
                </a:rPr>
                <a:t>求一共要比多少场。</a:t>
              </a:r>
              <a:endParaRPr lang="zh-CN" altLang="en-US" sz="2800" b="1">
                <a:solidFill>
                  <a:srgbClr val="6A48A8"/>
                </a:solidFill>
                <a:latin typeface="汉仪中黑简" panose="02010600000101010101" charset="-122"/>
                <a:ea typeface="汉仪中黑简" panose="02010600000101010101" charset="-122"/>
              </a:endParaRPr>
            </a:p>
          </p:txBody>
        </p:sp>
      </p:grpSp>
      <p:pic>
        <p:nvPicPr>
          <p:cNvPr id="46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7" name="组合 66"/>
          <p:cNvGrpSpPr/>
          <p:nvPr/>
        </p:nvGrpSpPr>
        <p:grpSpPr>
          <a:xfrm>
            <a:off x="198120" y="97790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grpSp>
        <p:nvGrpSpPr>
          <p:cNvPr id="47" name="组合 46"/>
          <p:cNvGrpSpPr/>
          <p:nvPr/>
        </p:nvGrpSpPr>
        <p:grpSpPr>
          <a:xfrm>
            <a:off x="1612265" y="3485515"/>
            <a:ext cx="4230370" cy="2432050"/>
            <a:chOff x="5236" y="3419"/>
            <a:chExt cx="8636" cy="3959"/>
          </a:xfrm>
        </p:grpSpPr>
        <p:grpSp>
          <p:nvGrpSpPr>
            <p:cNvPr id="48" name="组合 47"/>
            <p:cNvGrpSpPr/>
            <p:nvPr/>
          </p:nvGrpSpPr>
          <p:grpSpPr>
            <a:xfrm>
              <a:off x="5236" y="3419"/>
              <a:ext cx="8636" cy="3959"/>
              <a:chOff x="6387921" y="1083204"/>
              <a:chExt cx="5483934" cy="2514081"/>
            </a:xfrm>
          </p:grpSpPr>
          <p:sp>
            <p:nvSpPr>
              <p:cNvPr id="49" name="矩形 48"/>
              <p:cNvSpPr>
                <a:spLocks noChangeAspect="1"/>
              </p:cNvSpPr>
              <p:nvPr/>
            </p:nvSpPr>
            <p:spPr>
              <a:xfrm>
                <a:off x="6387921" y="1083204"/>
                <a:ext cx="5483934" cy="2514081"/>
              </a:xfrm>
              <a:prstGeom prst="rect">
                <a:avLst/>
              </a:prstGeom>
              <a:solidFill>
                <a:srgbClr val="E269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50" name="直角三角形 49"/>
              <p:cNvSpPr/>
              <p:nvPr/>
            </p:nvSpPr>
            <p:spPr>
              <a:xfrm>
                <a:off x="6387921" y="2287194"/>
                <a:ext cx="1892479" cy="1310091"/>
              </a:xfrm>
              <a:prstGeom prst="rtTriangle">
                <a:avLst/>
              </a:prstGeom>
              <a:solidFill>
                <a:srgbClr val="FFF4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51" name="直角三角形 50"/>
              <p:cNvSpPr/>
              <p:nvPr/>
            </p:nvSpPr>
            <p:spPr>
              <a:xfrm rot="10800000">
                <a:off x="9979376" y="1083204"/>
                <a:ext cx="1892479" cy="1310091"/>
              </a:xfrm>
              <a:prstGeom prst="rtTriangle">
                <a:avLst/>
              </a:prstGeom>
              <a:solidFill>
                <a:srgbClr val="FFF4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6766560" y="1409718"/>
                <a:ext cx="4927600" cy="1967154"/>
              </a:xfrm>
              <a:prstGeom prst="rect">
                <a:avLst/>
              </a:prstGeom>
              <a:solidFill>
                <a:srgbClr val="DC4C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6695440" y="1346468"/>
                <a:ext cx="4927600" cy="196715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54" name="文本框 53"/>
            <p:cNvSpPr txBox="1"/>
            <p:nvPr/>
          </p:nvSpPr>
          <p:spPr>
            <a:xfrm>
              <a:off x="5707" y="4273"/>
              <a:ext cx="7774" cy="2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2800" b="1">
                  <a:solidFill>
                    <a:srgbClr val="D2BC00"/>
                  </a:solidFill>
                  <a:latin typeface="汉仪中黑简" panose="02010600000101010101" charset="-122"/>
                  <a:ea typeface="汉仪中黑简" panose="02010600000101010101" charset="-122"/>
                </a:rPr>
                <a:t>   </a:t>
              </a:r>
              <a:r>
                <a:rPr lang="zh-CN" altLang="en-US" sz="2800" b="1">
                  <a:solidFill>
                    <a:srgbClr val="D2BC00"/>
                  </a:solidFill>
                  <a:latin typeface="汉仪中黑简" panose="02010600000101010101" charset="-122"/>
                  <a:ea typeface="汉仪中黑简" panose="02010600000101010101" charset="-122"/>
                </a:rPr>
                <a:t>我们如何保证搭配的代表队不遗漏、不重复呢?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572250" y="4275455"/>
            <a:ext cx="4196715" cy="852938"/>
            <a:chOff x="5370" y="3510"/>
            <a:chExt cx="8461" cy="3780"/>
          </a:xfrm>
        </p:grpSpPr>
        <p:sp>
          <p:nvSpPr>
            <p:cNvPr id="60" name="圆角矩形 59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743"/>
              </a:avLst>
            </a:prstGeom>
            <a:pattFill prst="dashDnDiag">
              <a:fgClr>
                <a:srgbClr val="DCE5EF"/>
              </a:fgClr>
              <a:bgClr>
                <a:srgbClr val="C4D3E4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5912" y="3977"/>
              <a:ext cx="7377" cy="2846"/>
            </a:xfrm>
            <a:prstGeom prst="rect">
              <a:avLst/>
            </a:prstGeom>
            <a:solidFill>
              <a:srgbClr val="F2F5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5814" y="3873"/>
              <a:ext cx="340" cy="34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6530" y="4129"/>
              <a:ext cx="6532" cy="269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可以用连线的方法。</a:t>
              </a:r>
            </a:p>
          </p:txBody>
        </p:sp>
        <p:sp>
          <p:nvSpPr>
            <p:cNvPr id="64" name="任意多边形 63"/>
            <p:cNvSpPr/>
            <p:nvPr/>
          </p:nvSpPr>
          <p:spPr>
            <a:xfrm rot="5400000">
              <a:off x="13061" y="3873"/>
              <a:ext cx="340" cy="34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10800000">
              <a:off x="13061" y="6585"/>
              <a:ext cx="340" cy="34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6200000">
              <a:off x="5814" y="6585"/>
              <a:ext cx="340" cy="34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1564005" y="1981835"/>
            <a:ext cx="8310245" cy="2881630"/>
            <a:chOff x="2463" y="2713"/>
            <a:chExt cx="13087" cy="4538"/>
          </a:xfrm>
        </p:grpSpPr>
        <p:grpSp>
          <p:nvGrpSpPr>
            <p:cNvPr id="37" name="组合 36"/>
            <p:cNvGrpSpPr/>
            <p:nvPr/>
          </p:nvGrpSpPr>
          <p:grpSpPr>
            <a:xfrm>
              <a:off x="2530" y="2713"/>
              <a:ext cx="13020" cy="1219"/>
              <a:chOff x="2530" y="2713"/>
              <a:chExt cx="13020" cy="1219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2530" y="2713"/>
                <a:ext cx="3770" cy="1219"/>
                <a:chOff x="5369" y="3509"/>
                <a:chExt cx="8462" cy="3781"/>
              </a:xfrm>
            </p:grpSpPr>
            <p:sp>
              <p:nvSpPr>
                <p:cNvPr id="3" name="圆角矩形 2"/>
                <p:cNvSpPr/>
                <p:nvPr/>
              </p:nvSpPr>
              <p:spPr>
                <a:xfrm>
                  <a:off x="5370" y="3510"/>
                  <a:ext cx="8461" cy="3780"/>
                </a:xfrm>
                <a:prstGeom prst="roundRect">
                  <a:avLst>
                    <a:gd name="adj" fmla="val 8267"/>
                  </a:avLst>
                </a:prstGeom>
                <a:pattFill prst="smCheck">
                  <a:fgClr>
                    <a:srgbClr val="8293D3"/>
                  </a:fgClr>
                  <a:bgClr>
                    <a:srgbClr val="7A88D0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689" y="3829"/>
                  <a:ext cx="7822" cy="3143"/>
                </a:xfrm>
                <a:prstGeom prst="roundRect">
                  <a:avLst>
                    <a:gd name="adj" fmla="val 5886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3" name="文本框 12"/>
                <p:cNvSpPr txBox="1"/>
                <p:nvPr/>
              </p:nvSpPr>
              <p:spPr>
                <a:xfrm>
                  <a:off x="6211" y="4051"/>
                  <a:ext cx="6778" cy="2967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fontAlgn="auto">
                    <a:lnSpc>
                      <a:spcPct val="120000"/>
                    </a:lnSpc>
                  </a:pPr>
                  <a:r>
                    <a:rPr lang="zh-CN" altLang="en-US" sz="2800">
                      <a:latin typeface="汉仪晓波折纸体简" panose="00020600040101010101" charset="-122"/>
                      <a:ea typeface="汉仪晓波折纸体简" panose="00020600040101010101" charset="-122"/>
                      <a:cs typeface="汉仪晓波折纸体简" panose="00020600040101010101" charset="-122"/>
                    </a:rPr>
                    <a:t>一班队员</a:t>
                  </a:r>
                  <a:r>
                    <a:rPr lang="en-US" altLang="zh-CN" sz="2800">
                      <a:latin typeface="汉仪晓波折纸体简" panose="00020600040101010101" charset="-122"/>
                      <a:ea typeface="汉仪晓波折纸体简" panose="00020600040101010101" charset="-122"/>
                      <a:cs typeface="汉仪晓波折纸体简" panose="00020600040101010101" charset="-122"/>
                    </a:rPr>
                    <a:t>A</a:t>
                  </a:r>
                </a:p>
              </p:txBody>
            </p:sp>
            <p:sp>
              <p:nvSpPr>
                <p:cNvPr id="14" name="任意多边形 13"/>
                <p:cNvSpPr/>
                <p:nvPr/>
              </p:nvSpPr>
              <p:spPr>
                <a:xfrm>
                  <a:off x="5369" y="3509"/>
                  <a:ext cx="769" cy="729"/>
                </a:xfrm>
                <a:custGeom>
                  <a:avLst/>
                  <a:gdLst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3">
                      <a:pos x="hc" y="t"/>
                    </a:cxn>
                    <a:cxn ang="3">
                      <a:pos x="il" y="it"/>
                    </a:cxn>
                    <a:cxn ang="cd2">
                      <a:pos x="l" y="vc"/>
                    </a:cxn>
                    <a:cxn ang="cd4">
                      <a:pos x="il" y="ib"/>
                    </a:cxn>
                    <a:cxn ang="cd4">
                      <a:pos x="hc" y="b"/>
                    </a:cxn>
                    <a:cxn ang="cd4">
                      <a:pos x="ir" y="ib"/>
                    </a:cxn>
                    <a:cxn ang="0">
                      <a:pos x="r" y="vc"/>
                    </a:cxn>
                    <a:cxn ang="3">
                      <a:pos x="ir" y="it"/>
                    </a:cxn>
                  </a:cxnLst>
                  <a:rect l="l" t="t" r="r" b="b"/>
                  <a:pathLst>
                    <a:path w="769" h="729">
                      <a:moveTo>
                        <a:pt x="312" y="0"/>
                      </a:moveTo>
                      <a:lnTo>
                        <a:pt x="746" y="0"/>
                      </a:lnTo>
                      <a:lnTo>
                        <a:pt x="752" y="20"/>
                      </a:lnTo>
                      <a:cubicBezTo>
                        <a:pt x="763" y="66"/>
                        <a:pt x="769" y="113"/>
                        <a:pt x="769" y="162"/>
                      </a:cubicBezTo>
                      <a:cubicBezTo>
                        <a:pt x="769" y="475"/>
                        <a:pt x="516" y="729"/>
                        <a:pt x="202" y="729"/>
                      </a:cubicBezTo>
                      <a:cubicBezTo>
                        <a:pt x="134" y="729"/>
                        <a:pt x="68" y="717"/>
                        <a:pt x="7" y="694"/>
                      </a:cubicBezTo>
                      <a:lnTo>
                        <a:pt x="0" y="692"/>
                      </a:lnTo>
                      <a:lnTo>
                        <a:pt x="0" y="312"/>
                      </a:lnTo>
                      <a:cubicBezTo>
                        <a:pt x="0" y="140"/>
                        <a:pt x="140" y="0"/>
                        <a:pt x="312" y="0"/>
                      </a:cubicBezTo>
                      <a:close/>
                    </a:path>
                  </a:pathLst>
                </a:custGeom>
                <a:solidFill>
                  <a:srgbClr val="7A88D0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" name="任意多边形 3"/>
                <p:cNvSpPr/>
                <p:nvPr/>
              </p:nvSpPr>
              <p:spPr>
                <a:xfrm rot="5400000">
                  <a:off x="13081" y="3530"/>
                  <a:ext cx="769" cy="729"/>
                </a:xfrm>
                <a:custGeom>
                  <a:avLst/>
                  <a:gdLst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3">
                      <a:pos x="hc" y="t"/>
                    </a:cxn>
                    <a:cxn ang="3">
                      <a:pos x="il" y="it"/>
                    </a:cxn>
                    <a:cxn ang="cd2">
                      <a:pos x="l" y="vc"/>
                    </a:cxn>
                    <a:cxn ang="cd4">
                      <a:pos x="il" y="ib"/>
                    </a:cxn>
                    <a:cxn ang="cd4">
                      <a:pos x="hc" y="b"/>
                    </a:cxn>
                    <a:cxn ang="cd4">
                      <a:pos x="ir" y="ib"/>
                    </a:cxn>
                    <a:cxn ang="0">
                      <a:pos x="r" y="vc"/>
                    </a:cxn>
                    <a:cxn ang="3">
                      <a:pos x="ir" y="it"/>
                    </a:cxn>
                  </a:cxnLst>
                  <a:rect l="l" t="t" r="r" b="b"/>
                  <a:pathLst>
                    <a:path w="769" h="729">
                      <a:moveTo>
                        <a:pt x="312" y="0"/>
                      </a:moveTo>
                      <a:lnTo>
                        <a:pt x="746" y="0"/>
                      </a:lnTo>
                      <a:lnTo>
                        <a:pt x="752" y="20"/>
                      </a:lnTo>
                      <a:cubicBezTo>
                        <a:pt x="763" y="66"/>
                        <a:pt x="769" y="113"/>
                        <a:pt x="769" y="162"/>
                      </a:cubicBezTo>
                      <a:cubicBezTo>
                        <a:pt x="769" y="475"/>
                        <a:pt x="516" y="729"/>
                        <a:pt x="202" y="729"/>
                      </a:cubicBezTo>
                      <a:cubicBezTo>
                        <a:pt x="134" y="729"/>
                        <a:pt x="68" y="717"/>
                        <a:pt x="7" y="694"/>
                      </a:cubicBezTo>
                      <a:lnTo>
                        <a:pt x="0" y="692"/>
                      </a:lnTo>
                      <a:lnTo>
                        <a:pt x="0" y="312"/>
                      </a:lnTo>
                      <a:cubicBezTo>
                        <a:pt x="0" y="140"/>
                        <a:pt x="140" y="0"/>
                        <a:pt x="312" y="0"/>
                      </a:cubicBezTo>
                      <a:close/>
                    </a:path>
                  </a:pathLst>
                </a:custGeom>
                <a:solidFill>
                  <a:srgbClr val="7A88D0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6" name="任意多边形 15"/>
                <p:cNvSpPr/>
                <p:nvPr/>
              </p:nvSpPr>
              <p:spPr>
                <a:xfrm rot="16200000">
                  <a:off x="5349" y="6541"/>
                  <a:ext cx="769" cy="729"/>
                </a:xfrm>
                <a:custGeom>
                  <a:avLst/>
                  <a:gdLst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3">
                      <a:pos x="hc" y="t"/>
                    </a:cxn>
                    <a:cxn ang="3">
                      <a:pos x="il" y="it"/>
                    </a:cxn>
                    <a:cxn ang="cd2">
                      <a:pos x="l" y="vc"/>
                    </a:cxn>
                    <a:cxn ang="cd4">
                      <a:pos x="il" y="ib"/>
                    </a:cxn>
                    <a:cxn ang="cd4">
                      <a:pos x="hc" y="b"/>
                    </a:cxn>
                    <a:cxn ang="cd4">
                      <a:pos x="ir" y="ib"/>
                    </a:cxn>
                    <a:cxn ang="0">
                      <a:pos x="r" y="vc"/>
                    </a:cxn>
                    <a:cxn ang="3">
                      <a:pos x="ir" y="it"/>
                    </a:cxn>
                  </a:cxnLst>
                  <a:rect l="l" t="t" r="r" b="b"/>
                  <a:pathLst>
                    <a:path w="769" h="729">
                      <a:moveTo>
                        <a:pt x="312" y="0"/>
                      </a:moveTo>
                      <a:lnTo>
                        <a:pt x="746" y="0"/>
                      </a:lnTo>
                      <a:lnTo>
                        <a:pt x="752" y="20"/>
                      </a:lnTo>
                      <a:cubicBezTo>
                        <a:pt x="763" y="66"/>
                        <a:pt x="769" y="113"/>
                        <a:pt x="769" y="162"/>
                      </a:cubicBezTo>
                      <a:cubicBezTo>
                        <a:pt x="769" y="475"/>
                        <a:pt x="516" y="729"/>
                        <a:pt x="202" y="729"/>
                      </a:cubicBezTo>
                      <a:cubicBezTo>
                        <a:pt x="134" y="729"/>
                        <a:pt x="68" y="717"/>
                        <a:pt x="7" y="694"/>
                      </a:cubicBezTo>
                      <a:lnTo>
                        <a:pt x="0" y="692"/>
                      </a:lnTo>
                      <a:lnTo>
                        <a:pt x="0" y="312"/>
                      </a:lnTo>
                      <a:cubicBezTo>
                        <a:pt x="0" y="140"/>
                        <a:pt x="140" y="0"/>
                        <a:pt x="312" y="0"/>
                      </a:cubicBezTo>
                      <a:close/>
                    </a:path>
                  </a:pathLst>
                </a:custGeom>
                <a:solidFill>
                  <a:srgbClr val="7A88D0"/>
                </a:solidFill>
                <a:ln>
                  <a:noFill/>
                </a:ln>
                <a:effectLst>
                  <a:outerShdw blurRad="50800" dist="38100" dir="18900000" algn="b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7" name="任意多边形 16"/>
                <p:cNvSpPr/>
                <p:nvPr/>
              </p:nvSpPr>
              <p:spPr>
                <a:xfrm rot="10800000">
                  <a:off x="13061" y="6561"/>
                  <a:ext cx="769" cy="729"/>
                </a:xfrm>
                <a:custGeom>
                  <a:avLst/>
                  <a:gdLst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3">
                      <a:pos x="hc" y="t"/>
                    </a:cxn>
                    <a:cxn ang="3">
                      <a:pos x="il" y="it"/>
                    </a:cxn>
                    <a:cxn ang="cd2">
                      <a:pos x="l" y="vc"/>
                    </a:cxn>
                    <a:cxn ang="cd4">
                      <a:pos x="il" y="ib"/>
                    </a:cxn>
                    <a:cxn ang="cd4">
                      <a:pos x="hc" y="b"/>
                    </a:cxn>
                    <a:cxn ang="cd4">
                      <a:pos x="ir" y="ib"/>
                    </a:cxn>
                    <a:cxn ang="0">
                      <a:pos x="r" y="vc"/>
                    </a:cxn>
                    <a:cxn ang="3">
                      <a:pos x="ir" y="it"/>
                    </a:cxn>
                  </a:cxnLst>
                  <a:rect l="l" t="t" r="r" b="b"/>
                  <a:pathLst>
                    <a:path w="769" h="729">
                      <a:moveTo>
                        <a:pt x="312" y="0"/>
                      </a:moveTo>
                      <a:lnTo>
                        <a:pt x="746" y="0"/>
                      </a:lnTo>
                      <a:lnTo>
                        <a:pt x="752" y="20"/>
                      </a:lnTo>
                      <a:cubicBezTo>
                        <a:pt x="763" y="66"/>
                        <a:pt x="769" y="113"/>
                        <a:pt x="769" y="162"/>
                      </a:cubicBezTo>
                      <a:cubicBezTo>
                        <a:pt x="769" y="475"/>
                        <a:pt x="516" y="729"/>
                        <a:pt x="202" y="729"/>
                      </a:cubicBezTo>
                      <a:cubicBezTo>
                        <a:pt x="134" y="729"/>
                        <a:pt x="68" y="717"/>
                        <a:pt x="7" y="694"/>
                      </a:cubicBezTo>
                      <a:lnTo>
                        <a:pt x="0" y="692"/>
                      </a:lnTo>
                      <a:lnTo>
                        <a:pt x="0" y="312"/>
                      </a:lnTo>
                      <a:cubicBezTo>
                        <a:pt x="0" y="140"/>
                        <a:pt x="140" y="0"/>
                        <a:pt x="312" y="0"/>
                      </a:cubicBezTo>
                      <a:close/>
                    </a:path>
                  </a:pathLst>
                </a:custGeom>
                <a:solidFill>
                  <a:srgbClr val="7A88D0"/>
                </a:solidFill>
                <a:ln>
                  <a:noFill/>
                </a:ln>
                <a:effectLst>
                  <a:outerShdw blurRad="50800" dist="38100" dir="135000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>
                <a:off x="7088" y="2713"/>
                <a:ext cx="3770" cy="1219"/>
                <a:chOff x="5369" y="3509"/>
                <a:chExt cx="8462" cy="3781"/>
              </a:xfrm>
            </p:grpSpPr>
            <p:sp>
              <p:nvSpPr>
                <p:cNvPr id="21" name="圆角矩形 20"/>
                <p:cNvSpPr/>
                <p:nvPr/>
              </p:nvSpPr>
              <p:spPr>
                <a:xfrm>
                  <a:off x="5370" y="3510"/>
                  <a:ext cx="8461" cy="3780"/>
                </a:xfrm>
                <a:prstGeom prst="roundRect">
                  <a:avLst>
                    <a:gd name="adj" fmla="val 8267"/>
                  </a:avLst>
                </a:prstGeom>
                <a:pattFill prst="smCheck">
                  <a:fgClr>
                    <a:srgbClr val="8293D3"/>
                  </a:fgClr>
                  <a:bgClr>
                    <a:srgbClr val="7A88D0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22" name="圆角矩形 21"/>
                <p:cNvSpPr/>
                <p:nvPr/>
              </p:nvSpPr>
              <p:spPr>
                <a:xfrm>
                  <a:off x="5689" y="3829"/>
                  <a:ext cx="7822" cy="3143"/>
                </a:xfrm>
                <a:prstGeom prst="roundRect">
                  <a:avLst>
                    <a:gd name="adj" fmla="val 5886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6211" y="4051"/>
                  <a:ext cx="6778" cy="2967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fontAlgn="auto">
                    <a:lnSpc>
                      <a:spcPct val="120000"/>
                    </a:lnSpc>
                  </a:pPr>
                  <a:r>
                    <a:rPr lang="zh-CN" altLang="en-US" sz="2800">
                      <a:latin typeface="汉仪晓波折纸体简" panose="00020600040101010101" charset="-122"/>
                      <a:ea typeface="汉仪晓波折纸体简" panose="00020600040101010101" charset="-122"/>
                      <a:cs typeface="汉仪晓波折纸体简" panose="00020600040101010101" charset="-122"/>
                    </a:rPr>
                    <a:t>一班队员</a:t>
                  </a:r>
                  <a:r>
                    <a:rPr lang="en-US" altLang="zh-CN" sz="2800">
                      <a:latin typeface="汉仪晓波折纸体简" panose="00020600040101010101" charset="-122"/>
                      <a:ea typeface="汉仪晓波折纸体简" panose="00020600040101010101" charset="-122"/>
                      <a:cs typeface="汉仪晓波折纸体简" panose="00020600040101010101" charset="-122"/>
                    </a:rPr>
                    <a:t>B</a:t>
                  </a:r>
                </a:p>
              </p:txBody>
            </p:sp>
            <p:sp>
              <p:nvSpPr>
                <p:cNvPr id="24" name="任意多边形 23"/>
                <p:cNvSpPr/>
                <p:nvPr/>
              </p:nvSpPr>
              <p:spPr>
                <a:xfrm>
                  <a:off x="5369" y="3509"/>
                  <a:ext cx="769" cy="729"/>
                </a:xfrm>
                <a:custGeom>
                  <a:avLst/>
                  <a:gdLst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3">
                      <a:pos x="hc" y="t"/>
                    </a:cxn>
                    <a:cxn ang="3">
                      <a:pos x="il" y="it"/>
                    </a:cxn>
                    <a:cxn ang="cd2">
                      <a:pos x="l" y="vc"/>
                    </a:cxn>
                    <a:cxn ang="cd4">
                      <a:pos x="il" y="ib"/>
                    </a:cxn>
                    <a:cxn ang="cd4">
                      <a:pos x="hc" y="b"/>
                    </a:cxn>
                    <a:cxn ang="cd4">
                      <a:pos x="ir" y="ib"/>
                    </a:cxn>
                    <a:cxn ang="0">
                      <a:pos x="r" y="vc"/>
                    </a:cxn>
                    <a:cxn ang="3">
                      <a:pos x="ir" y="it"/>
                    </a:cxn>
                  </a:cxnLst>
                  <a:rect l="l" t="t" r="r" b="b"/>
                  <a:pathLst>
                    <a:path w="769" h="729">
                      <a:moveTo>
                        <a:pt x="312" y="0"/>
                      </a:moveTo>
                      <a:lnTo>
                        <a:pt x="746" y="0"/>
                      </a:lnTo>
                      <a:lnTo>
                        <a:pt x="752" y="20"/>
                      </a:lnTo>
                      <a:cubicBezTo>
                        <a:pt x="763" y="66"/>
                        <a:pt x="769" y="113"/>
                        <a:pt x="769" y="162"/>
                      </a:cubicBezTo>
                      <a:cubicBezTo>
                        <a:pt x="769" y="475"/>
                        <a:pt x="516" y="729"/>
                        <a:pt x="202" y="729"/>
                      </a:cubicBezTo>
                      <a:cubicBezTo>
                        <a:pt x="134" y="729"/>
                        <a:pt x="68" y="717"/>
                        <a:pt x="7" y="694"/>
                      </a:cubicBezTo>
                      <a:lnTo>
                        <a:pt x="0" y="692"/>
                      </a:lnTo>
                      <a:lnTo>
                        <a:pt x="0" y="312"/>
                      </a:lnTo>
                      <a:cubicBezTo>
                        <a:pt x="0" y="140"/>
                        <a:pt x="140" y="0"/>
                        <a:pt x="312" y="0"/>
                      </a:cubicBezTo>
                      <a:close/>
                    </a:path>
                  </a:pathLst>
                </a:custGeom>
                <a:solidFill>
                  <a:srgbClr val="7A88D0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25" name="任意多边形 24"/>
                <p:cNvSpPr/>
                <p:nvPr/>
              </p:nvSpPr>
              <p:spPr>
                <a:xfrm rot="5400000">
                  <a:off x="13081" y="3530"/>
                  <a:ext cx="769" cy="729"/>
                </a:xfrm>
                <a:custGeom>
                  <a:avLst/>
                  <a:gdLst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3">
                      <a:pos x="hc" y="t"/>
                    </a:cxn>
                    <a:cxn ang="3">
                      <a:pos x="il" y="it"/>
                    </a:cxn>
                    <a:cxn ang="cd2">
                      <a:pos x="l" y="vc"/>
                    </a:cxn>
                    <a:cxn ang="cd4">
                      <a:pos x="il" y="ib"/>
                    </a:cxn>
                    <a:cxn ang="cd4">
                      <a:pos x="hc" y="b"/>
                    </a:cxn>
                    <a:cxn ang="cd4">
                      <a:pos x="ir" y="ib"/>
                    </a:cxn>
                    <a:cxn ang="0">
                      <a:pos x="r" y="vc"/>
                    </a:cxn>
                    <a:cxn ang="3">
                      <a:pos x="ir" y="it"/>
                    </a:cxn>
                  </a:cxnLst>
                  <a:rect l="l" t="t" r="r" b="b"/>
                  <a:pathLst>
                    <a:path w="769" h="729">
                      <a:moveTo>
                        <a:pt x="312" y="0"/>
                      </a:moveTo>
                      <a:lnTo>
                        <a:pt x="746" y="0"/>
                      </a:lnTo>
                      <a:lnTo>
                        <a:pt x="752" y="20"/>
                      </a:lnTo>
                      <a:cubicBezTo>
                        <a:pt x="763" y="66"/>
                        <a:pt x="769" y="113"/>
                        <a:pt x="769" y="162"/>
                      </a:cubicBezTo>
                      <a:cubicBezTo>
                        <a:pt x="769" y="475"/>
                        <a:pt x="516" y="729"/>
                        <a:pt x="202" y="729"/>
                      </a:cubicBezTo>
                      <a:cubicBezTo>
                        <a:pt x="134" y="729"/>
                        <a:pt x="68" y="717"/>
                        <a:pt x="7" y="694"/>
                      </a:cubicBezTo>
                      <a:lnTo>
                        <a:pt x="0" y="692"/>
                      </a:lnTo>
                      <a:lnTo>
                        <a:pt x="0" y="312"/>
                      </a:lnTo>
                      <a:cubicBezTo>
                        <a:pt x="0" y="140"/>
                        <a:pt x="140" y="0"/>
                        <a:pt x="312" y="0"/>
                      </a:cubicBezTo>
                      <a:close/>
                    </a:path>
                  </a:pathLst>
                </a:custGeom>
                <a:solidFill>
                  <a:srgbClr val="7A88D0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26" name="任意多边形 25"/>
                <p:cNvSpPr/>
                <p:nvPr/>
              </p:nvSpPr>
              <p:spPr>
                <a:xfrm rot="16200000">
                  <a:off x="5349" y="6541"/>
                  <a:ext cx="769" cy="729"/>
                </a:xfrm>
                <a:custGeom>
                  <a:avLst/>
                  <a:gdLst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3">
                      <a:pos x="hc" y="t"/>
                    </a:cxn>
                    <a:cxn ang="3">
                      <a:pos x="il" y="it"/>
                    </a:cxn>
                    <a:cxn ang="cd2">
                      <a:pos x="l" y="vc"/>
                    </a:cxn>
                    <a:cxn ang="cd4">
                      <a:pos x="il" y="ib"/>
                    </a:cxn>
                    <a:cxn ang="cd4">
                      <a:pos x="hc" y="b"/>
                    </a:cxn>
                    <a:cxn ang="cd4">
                      <a:pos x="ir" y="ib"/>
                    </a:cxn>
                    <a:cxn ang="0">
                      <a:pos x="r" y="vc"/>
                    </a:cxn>
                    <a:cxn ang="3">
                      <a:pos x="ir" y="it"/>
                    </a:cxn>
                  </a:cxnLst>
                  <a:rect l="l" t="t" r="r" b="b"/>
                  <a:pathLst>
                    <a:path w="769" h="729">
                      <a:moveTo>
                        <a:pt x="312" y="0"/>
                      </a:moveTo>
                      <a:lnTo>
                        <a:pt x="746" y="0"/>
                      </a:lnTo>
                      <a:lnTo>
                        <a:pt x="752" y="20"/>
                      </a:lnTo>
                      <a:cubicBezTo>
                        <a:pt x="763" y="66"/>
                        <a:pt x="769" y="113"/>
                        <a:pt x="769" y="162"/>
                      </a:cubicBezTo>
                      <a:cubicBezTo>
                        <a:pt x="769" y="475"/>
                        <a:pt x="516" y="729"/>
                        <a:pt x="202" y="729"/>
                      </a:cubicBezTo>
                      <a:cubicBezTo>
                        <a:pt x="134" y="729"/>
                        <a:pt x="68" y="717"/>
                        <a:pt x="7" y="694"/>
                      </a:cubicBezTo>
                      <a:lnTo>
                        <a:pt x="0" y="692"/>
                      </a:lnTo>
                      <a:lnTo>
                        <a:pt x="0" y="312"/>
                      </a:lnTo>
                      <a:cubicBezTo>
                        <a:pt x="0" y="140"/>
                        <a:pt x="140" y="0"/>
                        <a:pt x="312" y="0"/>
                      </a:cubicBezTo>
                      <a:close/>
                    </a:path>
                  </a:pathLst>
                </a:custGeom>
                <a:solidFill>
                  <a:srgbClr val="7A88D0"/>
                </a:solidFill>
                <a:ln>
                  <a:noFill/>
                </a:ln>
                <a:effectLst>
                  <a:outerShdw blurRad="50800" dist="38100" dir="18900000" algn="b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27" name="任意多边形 26"/>
                <p:cNvSpPr/>
                <p:nvPr/>
              </p:nvSpPr>
              <p:spPr>
                <a:xfrm rot="10800000">
                  <a:off x="13061" y="6561"/>
                  <a:ext cx="769" cy="729"/>
                </a:xfrm>
                <a:custGeom>
                  <a:avLst/>
                  <a:gdLst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3">
                      <a:pos x="hc" y="t"/>
                    </a:cxn>
                    <a:cxn ang="3">
                      <a:pos x="il" y="it"/>
                    </a:cxn>
                    <a:cxn ang="cd2">
                      <a:pos x="l" y="vc"/>
                    </a:cxn>
                    <a:cxn ang="cd4">
                      <a:pos x="il" y="ib"/>
                    </a:cxn>
                    <a:cxn ang="cd4">
                      <a:pos x="hc" y="b"/>
                    </a:cxn>
                    <a:cxn ang="cd4">
                      <a:pos x="ir" y="ib"/>
                    </a:cxn>
                    <a:cxn ang="0">
                      <a:pos x="r" y="vc"/>
                    </a:cxn>
                    <a:cxn ang="3">
                      <a:pos x="ir" y="it"/>
                    </a:cxn>
                  </a:cxnLst>
                  <a:rect l="l" t="t" r="r" b="b"/>
                  <a:pathLst>
                    <a:path w="769" h="729">
                      <a:moveTo>
                        <a:pt x="312" y="0"/>
                      </a:moveTo>
                      <a:lnTo>
                        <a:pt x="746" y="0"/>
                      </a:lnTo>
                      <a:lnTo>
                        <a:pt x="752" y="20"/>
                      </a:lnTo>
                      <a:cubicBezTo>
                        <a:pt x="763" y="66"/>
                        <a:pt x="769" y="113"/>
                        <a:pt x="769" y="162"/>
                      </a:cubicBezTo>
                      <a:cubicBezTo>
                        <a:pt x="769" y="475"/>
                        <a:pt x="516" y="729"/>
                        <a:pt x="202" y="729"/>
                      </a:cubicBezTo>
                      <a:cubicBezTo>
                        <a:pt x="134" y="729"/>
                        <a:pt x="68" y="717"/>
                        <a:pt x="7" y="694"/>
                      </a:cubicBezTo>
                      <a:lnTo>
                        <a:pt x="0" y="692"/>
                      </a:lnTo>
                      <a:lnTo>
                        <a:pt x="0" y="312"/>
                      </a:lnTo>
                      <a:cubicBezTo>
                        <a:pt x="0" y="140"/>
                        <a:pt x="140" y="0"/>
                        <a:pt x="312" y="0"/>
                      </a:cubicBezTo>
                      <a:close/>
                    </a:path>
                  </a:pathLst>
                </a:custGeom>
                <a:solidFill>
                  <a:srgbClr val="7A88D0"/>
                </a:solidFill>
                <a:ln>
                  <a:noFill/>
                </a:ln>
                <a:effectLst>
                  <a:outerShdw blurRad="50800" dist="38100" dir="135000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9" name="组合 28"/>
              <p:cNvGrpSpPr/>
              <p:nvPr/>
            </p:nvGrpSpPr>
            <p:grpSpPr>
              <a:xfrm>
                <a:off x="11780" y="2713"/>
                <a:ext cx="3770" cy="1219"/>
                <a:chOff x="5369" y="3509"/>
                <a:chExt cx="8462" cy="3781"/>
              </a:xfrm>
            </p:grpSpPr>
            <p:sp>
              <p:nvSpPr>
                <p:cNvPr id="30" name="圆角矩形 29"/>
                <p:cNvSpPr/>
                <p:nvPr/>
              </p:nvSpPr>
              <p:spPr>
                <a:xfrm>
                  <a:off x="5370" y="3510"/>
                  <a:ext cx="8461" cy="3780"/>
                </a:xfrm>
                <a:prstGeom prst="roundRect">
                  <a:avLst>
                    <a:gd name="adj" fmla="val 8267"/>
                  </a:avLst>
                </a:prstGeom>
                <a:pattFill prst="smCheck">
                  <a:fgClr>
                    <a:srgbClr val="8293D3"/>
                  </a:fgClr>
                  <a:bgClr>
                    <a:srgbClr val="7A88D0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1" name="圆角矩形 30"/>
                <p:cNvSpPr/>
                <p:nvPr/>
              </p:nvSpPr>
              <p:spPr>
                <a:xfrm>
                  <a:off x="5689" y="3829"/>
                  <a:ext cx="7822" cy="3143"/>
                </a:xfrm>
                <a:prstGeom prst="roundRect">
                  <a:avLst>
                    <a:gd name="adj" fmla="val 5886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2" name="文本框 31"/>
                <p:cNvSpPr txBox="1"/>
                <p:nvPr/>
              </p:nvSpPr>
              <p:spPr>
                <a:xfrm>
                  <a:off x="6211" y="4051"/>
                  <a:ext cx="6778" cy="2967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fontAlgn="auto">
                    <a:lnSpc>
                      <a:spcPct val="120000"/>
                    </a:lnSpc>
                  </a:pPr>
                  <a:r>
                    <a:rPr lang="zh-CN" altLang="en-US" sz="2800">
                      <a:latin typeface="汉仪晓波折纸体简" panose="00020600040101010101" charset="-122"/>
                      <a:ea typeface="汉仪晓波折纸体简" panose="00020600040101010101" charset="-122"/>
                      <a:cs typeface="汉仪晓波折纸体简" panose="00020600040101010101" charset="-122"/>
                    </a:rPr>
                    <a:t>一班队员</a:t>
                  </a:r>
                  <a:r>
                    <a:rPr lang="en-US" altLang="zh-CN" sz="2800">
                      <a:latin typeface="汉仪晓波折纸体简" panose="00020600040101010101" charset="-122"/>
                      <a:ea typeface="汉仪晓波折纸体简" panose="00020600040101010101" charset="-122"/>
                      <a:cs typeface="汉仪晓波折纸体简" panose="00020600040101010101" charset="-122"/>
                    </a:rPr>
                    <a:t>C</a:t>
                  </a:r>
                </a:p>
              </p:txBody>
            </p:sp>
            <p:sp>
              <p:nvSpPr>
                <p:cNvPr id="33" name="任意多边形 32"/>
                <p:cNvSpPr/>
                <p:nvPr/>
              </p:nvSpPr>
              <p:spPr>
                <a:xfrm>
                  <a:off x="5369" y="3509"/>
                  <a:ext cx="769" cy="729"/>
                </a:xfrm>
                <a:custGeom>
                  <a:avLst/>
                  <a:gdLst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3">
                      <a:pos x="hc" y="t"/>
                    </a:cxn>
                    <a:cxn ang="3">
                      <a:pos x="il" y="it"/>
                    </a:cxn>
                    <a:cxn ang="cd2">
                      <a:pos x="l" y="vc"/>
                    </a:cxn>
                    <a:cxn ang="cd4">
                      <a:pos x="il" y="ib"/>
                    </a:cxn>
                    <a:cxn ang="cd4">
                      <a:pos x="hc" y="b"/>
                    </a:cxn>
                    <a:cxn ang="cd4">
                      <a:pos x="ir" y="ib"/>
                    </a:cxn>
                    <a:cxn ang="0">
                      <a:pos x="r" y="vc"/>
                    </a:cxn>
                    <a:cxn ang="3">
                      <a:pos x="ir" y="it"/>
                    </a:cxn>
                  </a:cxnLst>
                  <a:rect l="l" t="t" r="r" b="b"/>
                  <a:pathLst>
                    <a:path w="769" h="729">
                      <a:moveTo>
                        <a:pt x="312" y="0"/>
                      </a:moveTo>
                      <a:lnTo>
                        <a:pt x="746" y="0"/>
                      </a:lnTo>
                      <a:lnTo>
                        <a:pt x="752" y="20"/>
                      </a:lnTo>
                      <a:cubicBezTo>
                        <a:pt x="763" y="66"/>
                        <a:pt x="769" y="113"/>
                        <a:pt x="769" y="162"/>
                      </a:cubicBezTo>
                      <a:cubicBezTo>
                        <a:pt x="769" y="475"/>
                        <a:pt x="516" y="729"/>
                        <a:pt x="202" y="729"/>
                      </a:cubicBezTo>
                      <a:cubicBezTo>
                        <a:pt x="134" y="729"/>
                        <a:pt x="68" y="717"/>
                        <a:pt x="7" y="694"/>
                      </a:cubicBezTo>
                      <a:lnTo>
                        <a:pt x="0" y="692"/>
                      </a:lnTo>
                      <a:lnTo>
                        <a:pt x="0" y="312"/>
                      </a:lnTo>
                      <a:cubicBezTo>
                        <a:pt x="0" y="140"/>
                        <a:pt x="140" y="0"/>
                        <a:pt x="312" y="0"/>
                      </a:cubicBezTo>
                      <a:close/>
                    </a:path>
                  </a:pathLst>
                </a:custGeom>
                <a:solidFill>
                  <a:srgbClr val="7A88D0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4" name="任意多边形 33"/>
                <p:cNvSpPr/>
                <p:nvPr/>
              </p:nvSpPr>
              <p:spPr>
                <a:xfrm rot="5400000">
                  <a:off x="13081" y="3530"/>
                  <a:ext cx="769" cy="729"/>
                </a:xfrm>
                <a:custGeom>
                  <a:avLst/>
                  <a:gdLst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3">
                      <a:pos x="hc" y="t"/>
                    </a:cxn>
                    <a:cxn ang="3">
                      <a:pos x="il" y="it"/>
                    </a:cxn>
                    <a:cxn ang="cd2">
                      <a:pos x="l" y="vc"/>
                    </a:cxn>
                    <a:cxn ang="cd4">
                      <a:pos x="il" y="ib"/>
                    </a:cxn>
                    <a:cxn ang="cd4">
                      <a:pos x="hc" y="b"/>
                    </a:cxn>
                    <a:cxn ang="cd4">
                      <a:pos x="ir" y="ib"/>
                    </a:cxn>
                    <a:cxn ang="0">
                      <a:pos x="r" y="vc"/>
                    </a:cxn>
                    <a:cxn ang="3">
                      <a:pos x="ir" y="it"/>
                    </a:cxn>
                  </a:cxnLst>
                  <a:rect l="l" t="t" r="r" b="b"/>
                  <a:pathLst>
                    <a:path w="769" h="729">
                      <a:moveTo>
                        <a:pt x="312" y="0"/>
                      </a:moveTo>
                      <a:lnTo>
                        <a:pt x="746" y="0"/>
                      </a:lnTo>
                      <a:lnTo>
                        <a:pt x="752" y="20"/>
                      </a:lnTo>
                      <a:cubicBezTo>
                        <a:pt x="763" y="66"/>
                        <a:pt x="769" y="113"/>
                        <a:pt x="769" y="162"/>
                      </a:cubicBezTo>
                      <a:cubicBezTo>
                        <a:pt x="769" y="475"/>
                        <a:pt x="516" y="729"/>
                        <a:pt x="202" y="729"/>
                      </a:cubicBezTo>
                      <a:cubicBezTo>
                        <a:pt x="134" y="729"/>
                        <a:pt x="68" y="717"/>
                        <a:pt x="7" y="694"/>
                      </a:cubicBezTo>
                      <a:lnTo>
                        <a:pt x="0" y="692"/>
                      </a:lnTo>
                      <a:lnTo>
                        <a:pt x="0" y="312"/>
                      </a:lnTo>
                      <a:cubicBezTo>
                        <a:pt x="0" y="140"/>
                        <a:pt x="140" y="0"/>
                        <a:pt x="312" y="0"/>
                      </a:cubicBezTo>
                      <a:close/>
                    </a:path>
                  </a:pathLst>
                </a:custGeom>
                <a:solidFill>
                  <a:srgbClr val="7A88D0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5" name="任意多边形 34"/>
                <p:cNvSpPr/>
                <p:nvPr/>
              </p:nvSpPr>
              <p:spPr>
                <a:xfrm rot="16200000">
                  <a:off x="5349" y="6541"/>
                  <a:ext cx="769" cy="729"/>
                </a:xfrm>
                <a:custGeom>
                  <a:avLst/>
                  <a:gdLst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3">
                      <a:pos x="hc" y="t"/>
                    </a:cxn>
                    <a:cxn ang="3">
                      <a:pos x="il" y="it"/>
                    </a:cxn>
                    <a:cxn ang="cd2">
                      <a:pos x="l" y="vc"/>
                    </a:cxn>
                    <a:cxn ang="cd4">
                      <a:pos x="il" y="ib"/>
                    </a:cxn>
                    <a:cxn ang="cd4">
                      <a:pos x="hc" y="b"/>
                    </a:cxn>
                    <a:cxn ang="cd4">
                      <a:pos x="ir" y="ib"/>
                    </a:cxn>
                    <a:cxn ang="0">
                      <a:pos x="r" y="vc"/>
                    </a:cxn>
                    <a:cxn ang="3">
                      <a:pos x="ir" y="it"/>
                    </a:cxn>
                  </a:cxnLst>
                  <a:rect l="l" t="t" r="r" b="b"/>
                  <a:pathLst>
                    <a:path w="769" h="729">
                      <a:moveTo>
                        <a:pt x="312" y="0"/>
                      </a:moveTo>
                      <a:lnTo>
                        <a:pt x="746" y="0"/>
                      </a:lnTo>
                      <a:lnTo>
                        <a:pt x="752" y="20"/>
                      </a:lnTo>
                      <a:cubicBezTo>
                        <a:pt x="763" y="66"/>
                        <a:pt x="769" y="113"/>
                        <a:pt x="769" y="162"/>
                      </a:cubicBezTo>
                      <a:cubicBezTo>
                        <a:pt x="769" y="475"/>
                        <a:pt x="516" y="729"/>
                        <a:pt x="202" y="729"/>
                      </a:cubicBezTo>
                      <a:cubicBezTo>
                        <a:pt x="134" y="729"/>
                        <a:pt x="68" y="717"/>
                        <a:pt x="7" y="694"/>
                      </a:cubicBezTo>
                      <a:lnTo>
                        <a:pt x="0" y="692"/>
                      </a:lnTo>
                      <a:lnTo>
                        <a:pt x="0" y="312"/>
                      </a:lnTo>
                      <a:cubicBezTo>
                        <a:pt x="0" y="140"/>
                        <a:pt x="140" y="0"/>
                        <a:pt x="312" y="0"/>
                      </a:cubicBezTo>
                      <a:close/>
                    </a:path>
                  </a:pathLst>
                </a:custGeom>
                <a:solidFill>
                  <a:srgbClr val="7A88D0"/>
                </a:solidFill>
                <a:ln>
                  <a:noFill/>
                </a:ln>
                <a:effectLst>
                  <a:outerShdw blurRad="50800" dist="38100" dir="18900000" algn="b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6" name="任意多边形 35"/>
                <p:cNvSpPr/>
                <p:nvPr/>
              </p:nvSpPr>
              <p:spPr>
                <a:xfrm rot="10800000">
                  <a:off x="13061" y="6561"/>
                  <a:ext cx="769" cy="729"/>
                </a:xfrm>
                <a:custGeom>
                  <a:avLst/>
                  <a:gdLst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3">
                      <a:pos x="hc" y="t"/>
                    </a:cxn>
                    <a:cxn ang="3">
                      <a:pos x="il" y="it"/>
                    </a:cxn>
                    <a:cxn ang="cd2">
                      <a:pos x="l" y="vc"/>
                    </a:cxn>
                    <a:cxn ang="cd4">
                      <a:pos x="il" y="ib"/>
                    </a:cxn>
                    <a:cxn ang="cd4">
                      <a:pos x="hc" y="b"/>
                    </a:cxn>
                    <a:cxn ang="cd4">
                      <a:pos x="ir" y="ib"/>
                    </a:cxn>
                    <a:cxn ang="0">
                      <a:pos x="r" y="vc"/>
                    </a:cxn>
                    <a:cxn ang="3">
                      <a:pos x="ir" y="it"/>
                    </a:cxn>
                  </a:cxnLst>
                  <a:rect l="l" t="t" r="r" b="b"/>
                  <a:pathLst>
                    <a:path w="769" h="729">
                      <a:moveTo>
                        <a:pt x="312" y="0"/>
                      </a:moveTo>
                      <a:lnTo>
                        <a:pt x="746" y="0"/>
                      </a:lnTo>
                      <a:lnTo>
                        <a:pt x="752" y="20"/>
                      </a:lnTo>
                      <a:cubicBezTo>
                        <a:pt x="763" y="66"/>
                        <a:pt x="769" y="113"/>
                        <a:pt x="769" y="162"/>
                      </a:cubicBezTo>
                      <a:cubicBezTo>
                        <a:pt x="769" y="475"/>
                        <a:pt x="516" y="729"/>
                        <a:pt x="202" y="729"/>
                      </a:cubicBezTo>
                      <a:cubicBezTo>
                        <a:pt x="134" y="729"/>
                        <a:pt x="68" y="717"/>
                        <a:pt x="7" y="694"/>
                      </a:cubicBezTo>
                      <a:lnTo>
                        <a:pt x="0" y="692"/>
                      </a:lnTo>
                      <a:lnTo>
                        <a:pt x="0" y="312"/>
                      </a:lnTo>
                      <a:cubicBezTo>
                        <a:pt x="0" y="140"/>
                        <a:pt x="140" y="0"/>
                        <a:pt x="312" y="0"/>
                      </a:cubicBezTo>
                      <a:close/>
                    </a:path>
                  </a:pathLst>
                </a:custGeom>
                <a:solidFill>
                  <a:srgbClr val="7A88D0"/>
                </a:solidFill>
                <a:ln>
                  <a:noFill/>
                </a:ln>
                <a:effectLst>
                  <a:outerShdw blurRad="50800" dist="38100" dir="135000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>
              <a:off x="2463" y="6033"/>
              <a:ext cx="13020" cy="1218"/>
              <a:chOff x="2530" y="2713"/>
              <a:chExt cx="13020" cy="1218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2530" y="2713"/>
                <a:ext cx="3770" cy="1219"/>
                <a:chOff x="5369" y="3509"/>
                <a:chExt cx="8462" cy="3781"/>
              </a:xfrm>
            </p:grpSpPr>
            <p:sp>
              <p:nvSpPr>
                <p:cNvPr id="40" name="圆角矩形 39"/>
                <p:cNvSpPr/>
                <p:nvPr/>
              </p:nvSpPr>
              <p:spPr>
                <a:xfrm>
                  <a:off x="5370" y="3510"/>
                  <a:ext cx="8461" cy="3780"/>
                </a:xfrm>
                <a:prstGeom prst="roundRect">
                  <a:avLst>
                    <a:gd name="adj" fmla="val 8267"/>
                  </a:avLst>
                </a:prstGeom>
                <a:pattFill prst="smCheck">
                  <a:fgClr>
                    <a:srgbClr val="8293D3"/>
                  </a:fgClr>
                  <a:bgClr>
                    <a:srgbClr val="7A88D0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1" name="圆角矩形 40"/>
                <p:cNvSpPr/>
                <p:nvPr/>
              </p:nvSpPr>
              <p:spPr>
                <a:xfrm>
                  <a:off x="5689" y="3829"/>
                  <a:ext cx="7822" cy="3143"/>
                </a:xfrm>
                <a:prstGeom prst="roundRect">
                  <a:avLst>
                    <a:gd name="adj" fmla="val 5886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2" name="文本框 41"/>
                <p:cNvSpPr txBox="1"/>
                <p:nvPr/>
              </p:nvSpPr>
              <p:spPr>
                <a:xfrm>
                  <a:off x="6211" y="4051"/>
                  <a:ext cx="6778" cy="2968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fontAlgn="auto">
                    <a:lnSpc>
                      <a:spcPct val="120000"/>
                    </a:lnSpc>
                  </a:pPr>
                  <a:r>
                    <a:rPr lang="zh-CN" altLang="en-US" sz="2800">
                      <a:latin typeface="汉仪晓波折纸体简" panose="00020600040101010101" charset="-122"/>
                      <a:ea typeface="汉仪晓波折纸体简" panose="00020600040101010101" charset="-122"/>
                      <a:cs typeface="汉仪晓波折纸体简" panose="00020600040101010101" charset="-122"/>
                    </a:rPr>
                    <a:t>二班队员</a:t>
                  </a:r>
                  <a:r>
                    <a:rPr lang="en-US" altLang="zh-CN" sz="2800">
                      <a:latin typeface="汉仪晓波折纸体简" panose="00020600040101010101" charset="-122"/>
                      <a:ea typeface="汉仪晓波折纸体简" panose="00020600040101010101" charset="-122"/>
                      <a:cs typeface="汉仪晓波折纸体简" panose="00020600040101010101" charset="-122"/>
                    </a:rPr>
                    <a:t>A</a:t>
                  </a:r>
                </a:p>
              </p:txBody>
            </p:sp>
            <p:sp>
              <p:nvSpPr>
                <p:cNvPr id="43" name="任意多边形 42"/>
                <p:cNvSpPr/>
                <p:nvPr/>
              </p:nvSpPr>
              <p:spPr>
                <a:xfrm>
                  <a:off x="5369" y="3509"/>
                  <a:ext cx="769" cy="729"/>
                </a:xfrm>
                <a:custGeom>
                  <a:avLst/>
                  <a:gdLst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3">
                      <a:pos x="hc" y="t"/>
                    </a:cxn>
                    <a:cxn ang="3">
                      <a:pos x="il" y="it"/>
                    </a:cxn>
                    <a:cxn ang="cd2">
                      <a:pos x="l" y="vc"/>
                    </a:cxn>
                    <a:cxn ang="cd4">
                      <a:pos x="il" y="ib"/>
                    </a:cxn>
                    <a:cxn ang="cd4">
                      <a:pos x="hc" y="b"/>
                    </a:cxn>
                    <a:cxn ang="cd4">
                      <a:pos x="ir" y="ib"/>
                    </a:cxn>
                    <a:cxn ang="0">
                      <a:pos x="r" y="vc"/>
                    </a:cxn>
                    <a:cxn ang="3">
                      <a:pos x="ir" y="it"/>
                    </a:cxn>
                  </a:cxnLst>
                  <a:rect l="l" t="t" r="r" b="b"/>
                  <a:pathLst>
                    <a:path w="769" h="729">
                      <a:moveTo>
                        <a:pt x="312" y="0"/>
                      </a:moveTo>
                      <a:lnTo>
                        <a:pt x="746" y="0"/>
                      </a:lnTo>
                      <a:lnTo>
                        <a:pt x="752" y="20"/>
                      </a:lnTo>
                      <a:cubicBezTo>
                        <a:pt x="763" y="66"/>
                        <a:pt x="769" y="113"/>
                        <a:pt x="769" y="162"/>
                      </a:cubicBezTo>
                      <a:cubicBezTo>
                        <a:pt x="769" y="475"/>
                        <a:pt x="516" y="729"/>
                        <a:pt x="202" y="729"/>
                      </a:cubicBezTo>
                      <a:cubicBezTo>
                        <a:pt x="134" y="729"/>
                        <a:pt x="68" y="717"/>
                        <a:pt x="7" y="694"/>
                      </a:cubicBezTo>
                      <a:lnTo>
                        <a:pt x="0" y="692"/>
                      </a:lnTo>
                      <a:lnTo>
                        <a:pt x="0" y="312"/>
                      </a:lnTo>
                      <a:cubicBezTo>
                        <a:pt x="0" y="140"/>
                        <a:pt x="140" y="0"/>
                        <a:pt x="312" y="0"/>
                      </a:cubicBezTo>
                      <a:close/>
                    </a:path>
                  </a:pathLst>
                </a:custGeom>
                <a:solidFill>
                  <a:srgbClr val="7A88D0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4" name="任意多边形 43"/>
                <p:cNvSpPr/>
                <p:nvPr/>
              </p:nvSpPr>
              <p:spPr>
                <a:xfrm rot="5400000">
                  <a:off x="13081" y="3530"/>
                  <a:ext cx="769" cy="729"/>
                </a:xfrm>
                <a:custGeom>
                  <a:avLst/>
                  <a:gdLst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3">
                      <a:pos x="hc" y="t"/>
                    </a:cxn>
                    <a:cxn ang="3">
                      <a:pos x="il" y="it"/>
                    </a:cxn>
                    <a:cxn ang="cd2">
                      <a:pos x="l" y="vc"/>
                    </a:cxn>
                    <a:cxn ang="cd4">
                      <a:pos x="il" y="ib"/>
                    </a:cxn>
                    <a:cxn ang="cd4">
                      <a:pos x="hc" y="b"/>
                    </a:cxn>
                    <a:cxn ang="cd4">
                      <a:pos x="ir" y="ib"/>
                    </a:cxn>
                    <a:cxn ang="0">
                      <a:pos x="r" y="vc"/>
                    </a:cxn>
                    <a:cxn ang="3">
                      <a:pos x="ir" y="it"/>
                    </a:cxn>
                  </a:cxnLst>
                  <a:rect l="l" t="t" r="r" b="b"/>
                  <a:pathLst>
                    <a:path w="769" h="729">
                      <a:moveTo>
                        <a:pt x="312" y="0"/>
                      </a:moveTo>
                      <a:lnTo>
                        <a:pt x="746" y="0"/>
                      </a:lnTo>
                      <a:lnTo>
                        <a:pt x="752" y="20"/>
                      </a:lnTo>
                      <a:cubicBezTo>
                        <a:pt x="763" y="66"/>
                        <a:pt x="769" y="113"/>
                        <a:pt x="769" y="162"/>
                      </a:cubicBezTo>
                      <a:cubicBezTo>
                        <a:pt x="769" y="475"/>
                        <a:pt x="516" y="729"/>
                        <a:pt x="202" y="729"/>
                      </a:cubicBezTo>
                      <a:cubicBezTo>
                        <a:pt x="134" y="729"/>
                        <a:pt x="68" y="717"/>
                        <a:pt x="7" y="694"/>
                      </a:cubicBezTo>
                      <a:lnTo>
                        <a:pt x="0" y="692"/>
                      </a:lnTo>
                      <a:lnTo>
                        <a:pt x="0" y="312"/>
                      </a:lnTo>
                      <a:cubicBezTo>
                        <a:pt x="0" y="140"/>
                        <a:pt x="140" y="0"/>
                        <a:pt x="312" y="0"/>
                      </a:cubicBezTo>
                      <a:close/>
                    </a:path>
                  </a:pathLst>
                </a:custGeom>
                <a:solidFill>
                  <a:srgbClr val="7A88D0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5" name="任意多边形 44"/>
                <p:cNvSpPr/>
                <p:nvPr/>
              </p:nvSpPr>
              <p:spPr>
                <a:xfrm rot="16200000">
                  <a:off x="5349" y="6541"/>
                  <a:ext cx="769" cy="729"/>
                </a:xfrm>
                <a:custGeom>
                  <a:avLst/>
                  <a:gdLst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3">
                      <a:pos x="hc" y="t"/>
                    </a:cxn>
                    <a:cxn ang="3">
                      <a:pos x="il" y="it"/>
                    </a:cxn>
                    <a:cxn ang="cd2">
                      <a:pos x="l" y="vc"/>
                    </a:cxn>
                    <a:cxn ang="cd4">
                      <a:pos x="il" y="ib"/>
                    </a:cxn>
                    <a:cxn ang="cd4">
                      <a:pos x="hc" y="b"/>
                    </a:cxn>
                    <a:cxn ang="cd4">
                      <a:pos x="ir" y="ib"/>
                    </a:cxn>
                    <a:cxn ang="0">
                      <a:pos x="r" y="vc"/>
                    </a:cxn>
                    <a:cxn ang="3">
                      <a:pos x="ir" y="it"/>
                    </a:cxn>
                  </a:cxnLst>
                  <a:rect l="l" t="t" r="r" b="b"/>
                  <a:pathLst>
                    <a:path w="769" h="729">
                      <a:moveTo>
                        <a:pt x="312" y="0"/>
                      </a:moveTo>
                      <a:lnTo>
                        <a:pt x="746" y="0"/>
                      </a:lnTo>
                      <a:lnTo>
                        <a:pt x="752" y="20"/>
                      </a:lnTo>
                      <a:cubicBezTo>
                        <a:pt x="763" y="66"/>
                        <a:pt x="769" y="113"/>
                        <a:pt x="769" y="162"/>
                      </a:cubicBezTo>
                      <a:cubicBezTo>
                        <a:pt x="769" y="475"/>
                        <a:pt x="516" y="729"/>
                        <a:pt x="202" y="729"/>
                      </a:cubicBezTo>
                      <a:cubicBezTo>
                        <a:pt x="134" y="729"/>
                        <a:pt x="68" y="717"/>
                        <a:pt x="7" y="694"/>
                      </a:cubicBezTo>
                      <a:lnTo>
                        <a:pt x="0" y="692"/>
                      </a:lnTo>
                      <a:lnTo>
                        <a:pt x="0" y="312"/>
                      </a:lnTo>
                      <a:cubicBezTo>
                        <a:pt x="0" y="140"/>
                        <a:pt x="140" y="0"/>
                        <a:pt x="312" y="0"/>
                      </a:cubicBezTo>
                      <a:close/>
                    </a:path>
                  </a:pathLst>
                </a:custGeom>
                <a:solidFill>
                  <a:srgbClr val="7A88D0"/>
                </a:solidFill>
                <a:ln>
                  <a:noFill/>
                </a:ln>
                <a:effectLst>
                  <a:outerShdw blurRad="50800" dist="38100" dir="18900000" algn="b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6" name="任意多边形 45"/>
                <p:cNvSpPr/>
                <p:nvPr/>
              </p:nvSpPr>
              <p:spPr>
                <a:xfrm rot="10800000">
                  <a:off x="13061" y="6561"/>
                  <a:ext cx="769" cy="729"/>
                </a:xfrm>
                <a:custGeom>
                  <a:avLst/>
                  <a:gdLst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3">
                      <a:pos x="hc" y="t"/>
                    </a:cxn>
                    <a:cxn ang="3">
                      <a:pos x="il" y="it"/>
                    </a:cxn>
                    <a:cxn ang="cd2">
                      <a:pos x="l" y="vc"/>
                    </a:cxn>
                    <a:cxn ang="cd4">
                      <a:pos x="il" y="ib"/>
                    </a:cxn>
                    <a:cxn ang="cd4">
                      <a:pos x="hc" y="b"/>
                    </a:cxn>
                    <a:cxn ang="cd4">
                      <a:pos x="ir" y="ib"/>
                    </a:cxn>
                    <a:cxn ang="0">
                      <a:pos x="r" y="vc"/>
                    </a:cxn>
                    <a:cxn ang="3">
                      <a:pos x="ir" y="it"/>
                    </a:cxn>
                  </a:cxnLst>
                  <a:rect l="l" t="t" r="r" b="b"/>
                  <a:pathLst>
                    <a:path w="769" h="729">
                      <a:moveTo>
                        <a:pt x="312" y="0"/>
                      </a:moveTo>
                      <a:lnTo>
                        <a:pt x="746" y="0"/>
                      </a:lnTo>
                      <a:lnTo>
                        <a:pt x="752" y="20"/>
                      </a:lnTo>
                      <a:cubicBezTo>
                        <a:pt x="763" y="66"/>
                        <a:pt x="769" y="113"/>
                        <a:pt x="769" y="162"/>
                      </a:cubicBezTo>
                      <a:cubicBezTo>
                        <a:pt x="769" y="475"/>
                        <a:pt x="516" y="729"/>
                        <a:pt x="202" y="729"/>
                      </a:cubicBezTo>
                      <a:cubicBezTo>
                        <a:pt x="134" y="729"/>
                        <a:pt x="68" y="717"/>
                        <a:pt x="7" y="694"/>
                      </a:cubicBezTo>
                      <a:lnTo>
                        <a:pt x="0" y="692"/>
                      </a:lnTo>
                      <a:lnTo>
                        <a:pt x="0" y="312"/>
                      </a:lnTo>
                      <a:cubicBezTo>
                        <a:pt x="0" y="140"/>
                        <a:pt x="140" y="0"/>
                        <a:pt x="312" y="0"/>
                      </a:cubicBezTo>
                      <a:close/>
                    </a:path>
                  </a:pathLst>
                </a:custGeom>
                <a:solidFill>
                  <a:srgbClr val="7A88D0"/>
                </a:solidFill>
                <a:ln>
                  <a:noFill/>
                </a:ln>
                <a:effectLst>
                  <a:outerShdw blurRad="50800" dist="38100" dir="135000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7088" y="2713"/>
                <a:ext cx="3770" cy="1219"/>
                <a:chOff x="5369" y="3509"/>
                <a:chExt cx="8462" cy="3781"/>
              </a:xfrm>
            </p:grpSpPr>
            <p:sp>
              <p:nvSpPr>
                <p:cNvPr id="48" name="圆角矩形 47"/>
                <p:cNvSpPr/>
                <p:nvPr/>
              </p:nvSpPr>
              <p:spPr>
                <a:xfrm>
                  <a:off x="5370" y="3510"/>
                  <a:ext cx="8461" cy="3780"/>
                </a:xfrm>
                <a:prstGeom prst="roundRect">
                  <a:avLst>
                    <a:gd name="adj" fmla="val 8267"/>
                  </a:avLst>
                </a:prstGeom>
                <a:pattFill prst="smCheck">
                  <a:fgClr>
                    <a:srgbClr val="8293D3"/>
                  </a:fgClr>
                  <a:bgClr>
                    <a:srgbClr val="7A88D0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9" name="圆角矩形 48"/>
                <p:cNvSpPr/>
                <p:nvPr/>
              </p:nvSpPr>
              <p:spPr>
                <a:xfrm>
                  <a:off x="5689" y="3829"/>
                  <a:ext cx="7822" cy="3143"/>
                </a:xfrm>
                <a:prstGeom prst="roundRect">
                  <a:avLst>
                    <a:gd name="adj" fmla="val 5886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50" name="文本框 49"/>
                <p:cNvSpPr txBox="1"/>
                <p:nvPr/>
              </p:nvSpPr>
              <p:spPr>
                <a:xfrm>
                  <a:off x="6211" y="4051"/>
                  <a:ext cx="6778" cy="2968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fontAlgn="auto">
                    <a:lnSpc>
                      <a:spcPct val="120000"/>
                    </a:lnSpc>
                  </a:pPr>
                  <a:r>
                    <a:rPr lang="zh-CN" altLang="en-US" sz="2800">
                      <a:latin typeface="汉仪晓波折纸体简" panose="00020600040101010101" charset="-122"/>
                      <a:ea typeface="汉仪晓波折纸体简" panose="00020600040101010101" charset="-122"/>
                      <a:cs typeface="汉仪晓波折纸体简" panose="00020600040101010101" charset="-122"/>
                    </a:rPr>
                    <a:t>二班队员</a:t>
                  </a:r>
                  <a:r>
                    <a:rPr lang="en-US" altLang="zh-CN" sz="2800">
                      <a:latin typeface="汉仪晓波折纸体简" panose="00020600040101010101" charset="-122"/>
                      <a:ea typeface="汉仪晓波折纸体简" panose="00020600040101010101" charset="-122"/>
                      <a:cs typeface="汉仪晓波折纸体简" panose="00020600040101010101" charset="-122"/>
                    </a:rPr>
                    <a:t>B</a:t>
                  </a:r>
                </a:p>
              </p:txBody>
            </p:sp>
            <p:sp>
              <p:nvSpPr>
                <p:cNvPr id="51" name="任意多边形 50"/>
                <p:cNvSpPr/>
                <p:nvPr/>
              </p:nvSpPr>
              <p:spPr>
                <a:xfrm>
                  <a:off x="5369" y="3509"/>
                  <a:ext cx="769" cy="729"/>
                </a:xfrm>
                <a:custGeom>
                  <a:avLst/>
                  <a:gdLst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3">
                      <a:pos x="hc" y="t"/>
                    </a:cxn>
                    <a:cxn ang="3">
                      <a:pos x="il" y="it"/>
                    </a:cxn>
                    <a:cxn ang="cd2">
                      <a:pos x="l" y="vc"/>
                    </a:cxn>
                    <a:cxn ang="cd4">
                      <a:pos x="il" y="ib"/>
                    </a:cxn>
                    <a:cxn ang="cd4">
                      <a:pos x="hc" y="b"/>
                    </a:cxn>
                    <a:cxn ang="cd4">
                      <a:pos x="ir" y="ib"/>
                    </a:cxn>
                    <a:cxn ang="0">
                      <a:pos x="r" y="vc"/>
                    </a:cxn>
                    <a:cxn ang="3">
                      <a:pos x="ir" y="it"/>
                    </a:cxn>
                  </a:cxnLst>
                  <a:rect l="l" t="t" r="r" b="b"/>
                  <a:pathLst>
                    <a:path w="769" h="729">
                      <a:moveTo>
                        <a:pt x="312" y="0"/>
                      </a:moveTo>
                      <a:lnTo>
                        <a:pt x="746" y="0"/>
                      </a:lnTo>
                      <a:lnTo>
                        <a:pt x="752" y="20"/>
                      </a:lnTo>
                      <a:cubicBezTo>
                        <a:pt x="763" y="66"/>
                        <a:pt x="769" y="113"/>
                        <a:pt x="769" y="162"/>
                      </a:cubicBezTo>
                      <a:cubicBezTo>
                        <a:pt x="769" y="475"/>
                        <a:pt x="516" y="729"/>
                        <a:pt x="202" y="729"/>
                      </a:cubicBezTo>
                      <a:cubicBezTo>
                        <a:pt x="134" y="729"/>
                        <a:pt x="68" y="717"/>
                        <a:pt x="7" y="694"/>
                      </a:cubicBezTo>
                      <a:lnTo>
                        <a:pt x="0" y="692"/>
                      </a:lnTo>
                      <a:lnTo>
                        <a:pt x="0" y="312"/>
                      </a:lnTo>
                      <a:cubicBezTo>
                        <a:pt x="0" y="140"/>
                        <a:pt x="140" y="0"/>
                        <a:pt x="312" y="0"/>
                      </a:cubicBezTo>
                      <a:close/>
                    </a:path>
                  </a:pathLst>
                </a:custGeom>
                <a:solidFill>
                  <a:srgbClr val="7A88D0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52" name="任意多边形 51"/>
                <p:cNvSpPr/>
                <p:nvPr/>
              </p:nvSpPr>
              <p:spPr>
                <a:xfrm rot="5400000">
                  <a:off x="13081" y="3530"/>
                  <a:ext cx="769" cy="729"/>
                </a:xfrm>
                <a:custGeom>
                  <a:avLst/>
                  <a:gdLst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3">
                      <a:pos x="hc" y="t"/>
                    </a:cxn>
                    <a:cxn ang="3">
                      <a:pos x="il" y="it"/>
                    </a:cxn>
                    <a:cxn ang="cd2">
                      <a:pos x="l" y="vc"/>
                    </a:cxn>
                    <a:cxn ang="cd4">
                      <a:pos x="il" y="ib"/>
                    </a:cxn>
                    <a:cxn ang="cd4">
                      <a:pos x="hc" y="b"/>
                    </a:cxn>
                    <a:cxn ang="cd4">
                      <a:pos x="ir" y="ib"/>
                    </a:cxn>
                    <a:cxn ang="0">
                      <a:pos x="r" y="vc"/>
                    </a:cxn>
                    <a:cxn ang="3">
                      <a:pos x="ir" y="it"/>
                    </a:cxn>
                  </a:cxnLst>
                  <a:rect l="l" t="t" r="r" b="b"/>
                  <a:pathLst>
                    <a:path w="769" h="729">
                      <a:moveTo>
                        <a:pt x="312" y="0"/>
                      </a:moveTo>
                      <a:lnTo>
                        <a:pt x="746" y="0"/>
                      </a:lnTo>
                      <a:lnTo>
                        <a:pt x="752" y="20"/>
                      </a:lnTo>
                      <a:cubicBezTo>
                        <a:pt x="763" y="66"/>
                        <a:pt x="769" y="113"/>
                        <a:pt x="769" y="162"/>
                      </a:cubicBezTo>
                      <a:cubicBezTo>
                        <a:pt x="769" y="475"/>
                        <a:pt x="516" y="729"/>
                        <a:pt x="202" y="729"/>
                      </a:cubicBezTo>
                      <a:cubicBezTo>
                        <a:pt x="134" y="729"/>
                        <a:pt x="68" y="717"/>
                        <a:pt x="7" y="694"/>
                      </a:cubicBezTo>
                      <a:lnTo>
                        <a:pt x="0" y="692"/>
                      </a:lnTo>
                      <a:lnTo>
                        <a:pt x="0" y="312"/>
                      </a:lnTo>
                      <a:cubicBezTo>
                        <a:pt x="0" y="140"/>
                        <a:pt x="140" y="0"/>
                        <a:pt x="312" y="0"/>
                      </a:cubicBezTo>
                      <a:close/>
                    </a:path>
                  </a:pathLst>
                </a:custGeom>
                <a:solidFill>
                  <a:srgbClr val="7A88D0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53" name="任意多边形 52"/>
                <p:cNvSpPr/>
                <p:nvPr/>
              </p:nvSpPr>
              <p:spPr>
                <a:xfrm rot="16200000">
                  <a:off x="5349" y="6541"/>
                  <a:ext cx="769" cy="729"/>
                </a:xfrm>
                <a:custGeom>
                  <a:avLst/>
                  <a:gdLst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3">
                      <a:pos x="hc" y="t"/>
                    </a:cxn>
                    <a:cxn ang="3">
                      <a:pos x="il" y="it"/>
                    </a:cxn>
                    <a:cxn ang="cd2">
                      <a:pos x="l" y="vc"/>
                    </a:cxn>
                    <a:cxn ang="cd4">
                      <a:pos x="il" y="ib"/>
                    </a:cxn>
                    <a:cxn ang="cd4">
                      <a:pos x="hc" y="b"/>
                    </a:cxn>
                    <a:cxn ang="cd4">
                      <a:pos x="ir" y="ib"/>
                    </a:cxn>
                    <a:cxn ang="0">
                      <a:pos x="r" y="vc"/>
                    </a:cxn>
                    <a:cxn ang="3">
                      <a:pos x="ir" y="it"/>
                    </a:cxn>
                  </a:cxnLst>
                  <a:rect l="l" t="t" r="r" b="b"/>
                  <a:pathLst>
                    <a:path w="769" h="729">
                      <a:moveTo>
                        <a:pt x="312" y="0"/>
                      </a:moveTo>
                      <a:lnTo>
                        <a:pt x="746" y="0"/>
                      </a:lnTo>
                      <a:lnTo>
                        <a:pt x="752" y="20"/>
                      </a:lnTo>
                      <a:cubicBezTo>
                        <a:pt x="763" y="66"/>
                        <a:pt x="769" y="113"/>
                        <a:pt x="769" y="162"/>
                      </a:cubicBezTo>
                      <a:cubicBezTo>
                        <a:pt x="769" y="475"/>
                        <a:pt x="516" y="729"/>
                        <a:pt x="202" y="729"/>
                      </a:cubicBezTo>
                      <a:cubicBezTo>
                        <a:pt x="134" y="729"/>
                        <a:pt x="68" y="717"/>
                        <a:pt x="7" y="694"/>
                      </a:cubicBezTo>
                      <a:lnTo>
                        <a:pt x="0" y="692"/>
                      </a:lnTo>
                      <a:lnTo>
                        <a:pt x="0" y="312"/>
                      </a:lnTo>
                      <a:cubicBezTo>
                        <a:pt x="0" y="140"/>
                        <a:pt x="140" y="0"/>
                        <a:pt x="312" y="0"/>
                      </a:cubicBezTo>
                      <a:close/>
                    </a:path>
                  </a:pathLst>
                </a:custGeom>
                <a:solidFill>
                  <a:srgbClr val="7A88D0"/>
                </a:solidFill>
                <a:ln>
                  <a:noFill/>
                </a:ln>
                <a:effectLst>
                  <a:outerShdw blurRad="50800" dist="38100" dir="18900000" algn="b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54" name="任意多边形 53"/>
                <p:cNvSpPr/>
                <p:nvPr/>
              </p:nvSpPr>
              <p:spPr>
                <a:xfrm rot="10800000">
                  <a:off x="13061" y="6561"/>
                  <a:ext cx="769" cy="729"/>
                </a:xfrm>
                <a:custGeom>
                  <a:avLst/>
                  <a:gdLst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3">
                      <a:pos x="hc" y="t"/>
                    </a:cxn>
                    <a:cxn ang="3">
                      <a:pos x="il" y="it"/>
                    </a:cxn>
                    <a:cxn ang="cd2">
                      <a:pos x="l" y="vc"/>
                    </a:cxn>
                    <a:cxn ang="cd4">
                      <a:pos x="il" y="ib"/>
                    </a:cxn>
                    <a:cxn ang="cd4">
                      <a:pos x="hc" y="b"/>
                    </a:cxn>
                    <a:cxn ang="cd4">
                      <a:pos x="ir" y="ib"/>
                    </a:cxn>
                    <a:cxn ang="0">
                      <a:pos x="r" y="vc"/>
                    </a:cxn>
                    <a:cxn ang="3">
                      <a:pos x="ir" y="it"/>
                    </a:cxn>
                  </a:cxnLst>
                  <a:rect l="l" t="t" r="r" b="b"/>
                  <a:pathLst>
                    <a:path w="769" h="729">
                      <a:moveTo>
                        <a:pt x="312" y="0"/>
                      </a:moveTo>
                      <a:lnTo>
                        <a:pt x="746" y="0"/>
                      </a:lnTo>
                      <a:lnTo>
                        <a:pt x="752" y="20"/>
                      </a:lnTo>
                      <a:cubicBezTo>
                        <a:pt x="763" y="66"/>
                        <a:pt x="769" y="113"/>
                        <a:pt x="769" y="162"/>
                      </a:cubicBezTo>
                      <a:cubicBezTo>
                        <a:pt x="769" y="475"/>
                        <a:pt x="516" y="729"/>
                        <a:pt x="202" y="729"/>
                      </a:cubicBezTo>
                      <a:cubicBezTo>
                        <a:pt x="134" y="729"/>
                        <a:pt x="68" y="717"/>
                        <a:pt x="7" y="694"/>
                      </a:cubicBezTo>
                      <a:lnTo>
                        <a:pt x="0" y="692"/>
                      </a:lnTo>
                      <a:lnTo>
                        <a:pt x="0" y="312"/>
                      </a:lnTo>
                      <a:cubicBezTo>
                        <a:pt x="0" y="140"/>
                        <a:pt x="140" y="0"/>
                        <a:pt x="312" y="0"/>
                      </a:cubicBezTo>
                      <a:close/>
                    </a:path>
                  </a:pathLst>
                </a:custGeom>
                <a:solidFill>
                  <a:srgbClr val="7A88D0"/>
                </a:solidFill>
                <a:ln>
                  <a:noFill/>
                </a:ln>
                <a:effectLst>
                  <a:outerShdw blurRad="50800" dist="38100" dir="135000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5" name="组合 54"/>
              <p:cNvGrpSpPr/>
              <p:nvPr/>
            </p:nvGrpSpPr>
            <p:grpSpPr>
              <a:xfrm>
                <a:off x="11780" y="2713"/>
                <a:ext cx="3770" cy="1219"/>
                <a:chOff x="5369" y="3509"/>
                <a:chExt cx="8462" cy="3781"/>
              </a:xfrm>
            </p:grpSpPr>
            <p:sp>
              <p:nvSpPr>
                <p:cNvPr id="56" name="圆角矩形 55"/>
                <p:cNvSpPr/>
                <p:nvPr/>
              </p:nvSpPr>
              <p:spPr>
                <a:xfrm>
                  <a:off x="5370" y="3510"/>
                  <a:ext cx="8461" cy="3780"/>
                </a:xfrm>
                <a:prstGeom prst="roundRect">
                  <a:avLst>
                    <a:gd name="adj" fmla="val 8267"/>
                  </a:avLst>
                </a:prstGeom>
                <a:pattFill prst="smCheck">
                  <a:fgClr>
                    <a:srgbClr val="8293D3"/>
                  </a:fgClr>
                  <a:bgClr>
                    <a:srgbClr val="7A88D0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>
                  <a:off x="5689" y="3829"/>
                  <a:ext cx="7822" cy="3143"/>
                </a:xfrm>
                <a:prstGeom prst="roundRect">
                  <a:avLst>
                    <a:gd name="adj" fmla="val 5886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58" name="文本框 57"/>
                <p:cNvSpPr txBox="1"/>
                <p:nvPr/>
              </p:nvSpPr>
              <p:spPr>
                <a:xfrm>
                  <a:off x="6211" y="4051"/>
                  <a:ext cx="6778" cy="2968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fontAlgn="auto">
                    <a:lnSpc>
                      <a:spcPct val="120000"/>
                    </a:lnSpc>
                  </a:pPr>
                  <a:r>
                    <a:rPr lang="zh-CN" altLang="en-US" sz="2800">
                      <a:latin typeface="汉仪晓波折纸体简" panose="00020600040101010101" charset="-122"/>
                      <a:ea typeface="汉仪晓波折纸体简" panose="00020600040101010101" charset="-122"/>
                      <a:cs typeface="汉仪晓波折纸体简" panose="00020600040101010101" charset="-122"/>
                    </a:rPr>
                    <a:t>二班队员</a:t>
                  </a:r>
                  <a:r>
                    <a:rPr lang="en-US" altLang="zh-CN" sz="2800">
                      <a:latin typeface="汉仪晓波折纸体简" panose="00020600040101010101" charset="-122"/>
                      <a:ea typeface="汉仪晓波折纸体简" panose="00020600040101010101" charset="-122"/>
                      <a:cs typeface="汉仪晓波折纸体简" panose="00020600040101010101" charset="-122"/>
                    </a:rPr>
                    <a:t>C</a:t>
                  </a:r>
                </a:p>
              </p:txBody>
            </p:sp>
            <p:sp>
              <p:nvSpPr>
                <p:cNvPr id="59" name="任意多边形 58"/>
                <p:cNvSpPr/>
                <p:nvPr/>
              </p:nvSpPr>
              <p:spPr>
                <a:xfrm>
                  <a:off x="5369" y="3509"/>
                  <a:ext cx="769" cy="729"/>
                </a:xfrm>
                <a:custGeom>
                  <a:avLst/>
                  <a:gdLst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3">
                      <a:pos x="hc" y="t"/>
                    </a:cxn>
                    <a:cxn ang="3">
                      <a:pos x="il" y="it"/>
                    </a:cxn>
                    <a:cxn ang="cd2">
                      <a:pos x="l" y="vc"/>
                    </a:cxn>
                    <a:cxn ang="cd4">
                      <a:pos x="il" y="ib"/>
                    </a:cxn>
                    <a:cxn ang="cd4">
                      <a:pos x="hc" y="b"/>
                    </a:cxn>
                    <a:cxn ang="cd4">
                      <a:pos x="ir" y="ib"/>
                    </a:cxn>
                    <a:cxn ang="0">
                      <a:pos x="r" y="vc"/>
                    </a:cxn>
                    <a:cxn ang="3">
                      <a:pos x="ir" y="it"/>
                    </a:cxn>
                  </a:cxnLst>
                  <a:rect l="l" t="t" r="r" b="b"/>
                  <a:pathLst>
                    <a:path w="769" h="729">
                      <a:moveTo>
                        <a:pt x="312" y="0"/>
                      </a:moveTo>
                      <a:lnTo>
                        <a:pt x="746" y="0"/>
                      </a:lnTo>
                      <a:lnTo>
                        <a:pt x="752" y="20"/>
                      </a:lnTo>
                      <a:cubicBezTo>
                        <a:pt x="763" y="66"/>
                        <a:pt x="769" y="113"/>
                        <a:pt x="769" y="162"/>
                      </a:cubicBezTo>
                      <a:cubicBezTo>
                        <a:pt x="769" y="475"/>
                        <a:pt x="516" y="729"/>
                        <a:pt x="202" y="729"/>
                      </a:cubicBezTo>
                      <a:cubicBezTo>
                        <a:pt x="134" y="729"/>
                        <a:pt x="68" y="717"/>
                        <a:pt x="7" y="694"/>
                      </a:cubicBezTo>
                      <a:lnTo>
                        <a:pt x="0" y="692"/>
                      </a:lnTo>
                      <a:lnTo>
                        <a:pt x="0" y="312"/>
                      </a:lnTo>
                      <a:cubicBezTo>
                        <a:pt x="0" y="140"/>
                        <a:pt x="140" y="0"/>
                        <a:pt x="312" y="0"/>
                      </a:cubicBezTo>
                      <a:close/>
                    </a:path>
                  </a:pathLst>
                </a:custGeom>
                <a:solidFill>
                  <a:srgbClr val="7A88D0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60" name="任意多边形 59"/>
                <p:cNvSpPr/>
                <p:nvPr/>
              </p:nvSpPr>
              <p:spPr>
                <a:xfrm rot="5400000">
                  <a:off x="13081" y="3530"/>
                  <a:ext cx="769" cy="729"/>
                </a:xfrm>
                <a:custGeom>
                  <a:avLst/>
                  <a:gdLst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3">
                      <a:pos x="hc" y="t"/>
                    </a:cxn>
                    <a:cxn ang="3">
                      <a:pos x="il" y="it"/>
                    </a:cxn>
                    <a:cxn ang="cd2">
                      <a:pos x="l" y="vc"/>
                    </a:cxn>
                    <a:cxn ang="cd4">
                      <a:pos x="il" y="ib"/>
                    </a:cxn>
                    <a:cxn ang="cd4">
                      <a:pos x="hc" y="b"/>
                    </a:cxn>
                    <a:cxn ang="cd4">
                      <a:pos x="ir" y="ib"/>
                    </a:cxn>
                    <a:cxn ang="0">
                      <a:pos x="r" y="vc"/>
                    </a:cxn>
                    <a:cxn ang="3">
                      <a:pos x="ir" y="it"/>
                    </a:cxn>
                  </a:cxnLst>
                  <a:rect l="l" t="t" r="r" b="b"/>
                  <a:pathLst>
                    <a:path w="769" h="729">
                      <a:moveTo>
                        <a:pt x="312" y="0"/>
                      </a:moveTo>
                      <a:lnTo>
                        <a:pt x="746" y="0"/>
                      </a:lnTo>
                      <a:lnTo>
                        <a:pt x="752" y="20"/>
                      </a:lnTo>
                      <a:cubicBezTo>
                        <a:pt x="763" y="66"/>
                        <a:pt x="769" y="113"/>
                        <a:pt x="769" y="162"/>
                      </a:cubicBezTo>
                      <a:cubicBezTo>
                        <a:pt x="769" y="475"/>
                        <a:pt x="516" y="729"/>
                        <a:pt x="202" y="729"/>
                      </a:cubicBezTo>
                      <a:cubicBezTo>
                        <a:pt x="134" y="729"/>
                        <a:pt x="68" y="717"/>
                        <a:pt x="7" y="694"/>
                      </a:cubicBezTo>
                      <a:lnTo>
                        <a:pt x="0" y="692"/>
                      </a:lnTo>
                      <a:lnTo>
                        <a:pt x="0" y="312"/>
                      </a:lnTo>
                      <a:cubicBezTo>
                        <a:pt x="0" y="140"/>
                        <a:pt x="140" y="0"/>
                        <a:pt x="312" y="0"/>
                      </a:cubicBezTo>
                      <a:close/>
                    </a:path>
                  </a:pathLst>
                </a:custGeom>
                <a:solidFill>
                  <a:srgbClr val="7A88D0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61" name="任意多边形 60"/>
                <p:cNvSpPr/>
                <p:nvPr/>
              </p:nvSpPr>
              <p:spPr>
                <a:xfrm rot="16200000">
                  <a:off x="5349" y="6541"/>
                  <a:ext cx="769" cy="729"/>
                </a:xfrm>
                <a:custGeom>
                  <a:avLst/>
                  <a:gdLst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3">
                      <a:pos x="hc" y="t"/>
                    </a:cxn>
                    <a:cxn ang="3">
                      <a:pos x="il" y="it"/>
                    </a:cxn>
                    <a:cxn ang="cd2">
                      <a:pos x="l" y="vc"/>
                    </a:cxn>
                    <a:cxn ang="cd4">
                      <a:pos x="il" y="ib"/>
                    </a:cxn>
                    <a:cxn ang="cd4">
                      <a:pos x="hc" y="b"/>
                    </a:cxn>
                    <a:cxn ang="cd4">
                      <a:pos x="ir" y="ib"/>
                    </a:cxn>
                    <a:cxn ang="0">
                      <a:pos x="r" y="vc"/>
                    </a:cxn>
                    <a:cxn ang="3">
                      <a:pos x="ir" y="it"/>
                    </a:cxn>
                  </a:cxnLst>
                  <a:rect l="l" t="t" r="r" b="b"/>
                  <a:pathLst>
                    <a:path w="769" h="729">
                      <a:moveTo>
                        <a:pt x="312" y="0"/>
                      </a:moveTo>
                      <a:lnTo>
                        <a:pt x="746" y="0"/>
                      </a:lnTo>
                      <a:lnTo>
                        <a:pt x="752" y="20"/>
                      </a:lnTo>
                      <a:cubicBezTo>
                        <a:pt x="763" y="66"/>
                        <a:pt x="769" y="113"/>
                        <a:pt x="769" y="162"/>
                      </a:cubicBezTo>
                      <a:cubicBezTo>
                        <a:pt x="769" y="475"/>
                        <a:pt x="516" y="729"/>
                        <a:pt x="202" y="729"/>
                      </a:cubicBezTo>
                      <a:cubicBezTo>
                        <a:pt x="134" y="729"/>
                        <a:pt x="68" y="717"/>
                        <a:pt x="7" y="694"/>
                      </a:cubicBezTo>
                      <a:lnTo>
                        <a:pt x="0" y="692"/>
                      </a:lnTo>
                      <a:lnTo>
                        <a:pt x="0" y="312"/>
                      </a:lnTo>
                      <a:cubicBezTo>
                        <a:pt x="0" y="140"/>
                        <a:pt x="140" y="0"/>
                        <a:pt x="312" y="0"/>
                      </a:cubicBezTo>
                      <a:close/>
                    </a:path>
                  </a:pathLst>
                </a:custGeom>
                <a:solidFill>
                  <a:srgbClr val="7A88D0"/>
                </a:solidFill>
                <a:ln>
                  <a:noFill/>
                </a:ln>
                <a:effectLst>
                  <a:outerShdw blurRad="50800" dist="38100" dir="18900000" algn="b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62" name="任意多边形 61"/>
                <p:cNvSpPr/>
                <p:nvPr/>
              </p:nvSpPr>
              <p:spPr>
                <a:xfrm rot="10800000">
                  <a:off x="13061" y="6561"/>
                  <a:ext cx="769" cy="729"/>
                </a:xfrm>
                <a:custGeom>
                  <a:avLst/>
                  <a:gdLst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3">
                      <a:pos x="hc" y="t"/>
                    </a:cxn>
                    <a:cxn ang="3">
                      <a:pos x="il" y="it"/>
                    </a:cxn>
                    <a:cxn ang="cd2">
                      <a:pos x="l" y="vc"/>
                    </a:cxn>
                    <a:cxn ang="cd4">
                      <a:pos x="il" y="ib"/>
                    </a:cxn>
                    <a:cxn ang="cd4">
                      <a:pos x="hc" y="b"/>
                    </a:cxn>
                    <a:cxn ang="cd4">
                      <a:pos x="ir" y="ib"/>
                    </a:cxn>
                    <a:cxn ang="0">
                      <a:pos x="r" y="vc"/>
                    </a:cxn>
                    <a:cxn ang="3">
                      <a:pos x="ir" y="it"/>
                    </a:cxn>
                  </a:cxnLst>
                  <a:rect l="l" t="t" r="r" b="b"/>
                  <a:pathLst>
                    <a:path w="769" h="729">
                      <a:moveTo>
                        <a:pt x="312" y="0"/>
                      </a:moveTo>
                      <a:lnTo>
                        <a:pt x="746" y="0"/>
                      </a:lnTo>
                      <a:lnTo>
                        <a:pt x="752" y="20"/>
                      </a:lnTo>
                      <a:cubicBezTo>
                        <a:pt x="763" y="66"/>
                        <a:pt x="769" y="113"/>
                        <a:pt x="769" y="162"/>
                      </a:cubicBezTo>
                      <a:cubicBezTo>
                        <a:pt x="769" y="475"/>
                        <a:pt x="516" y="729"/>
                        <a:pt x="202" y="729"/>
                      </a:cubicBezTo>
                      <a:cubicBezTo>
                        <a:pt x="134" y="729"/>
                        <a:pt x="68" y="717"/>
                        <a:pt x="7" y="694"/>
                      </a:cubicBezTo>
                      <a:lnTo>
                        <a:pt x="0" y="692"/>
                      </a:lnTo>
                      <a:lnTo>
                        <a:pt x="0" y="312"/>
                      </a:lnTo>
                      <a:cubicBezTo>
                        <a:pt x="0" y="140"/>
                        <a:pt x="140" y="0"/>
                        <a:pt x="312" y="0"/>
                      </a:cubicBezTo>
                      <a:close/>
                    </a:path>
                  </a:pathLst>
                </a:custGeom>
                <a:solidFill>
                  <a:srgbClr val="7A88D0"/>
                </a:solidFill>
                <a:ln>
                  <a:noFill/>
                </a:ln>
                <a:effectLst>
                  <a:outerShdw blurRad="50800" dist="38100" dir="135000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</p:grpSp>
      <p:pic>
        <p:nvPicPr>
          <p:cNvPr id="64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7" name="组合 66"/>
          <p:cNvGrpSpPr/>
          <p:nvPr/>
        </p:nvGrpSpPr>
        <p:grpSpPr>
          <a:xfrm>
            <a:off x="198120" y="97790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cxnSp>
        <p:nvCxnSpPr>
          <p:cNvPr id="65" name="直接连接符 64"/>
          <p:cNvCxnSpPr/>
          <p:nvPr/>
        </p:nvCxnSpPr>
        <p:spPr>
          <a:xfrm flipH="1">
            <a:off x="2795270" y="2755900"/>
            <a:ext cx="8255" cy="128333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2803525" y="2700655"/>
            <a:ext cx="2848610" cy="136906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2817495" y="2707005"/>
            <a:ext cx="5817235" cy="138303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H="1">
            <a:off x="2760980" y="2700655"/>
            <a:ext cx="2936875" cy="13893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5697855" y="2725420"/>
            <a:ext cx="15240" cy="135953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5682615" y="2740660"/>
            <a:ext cx="2933700" cy="132905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H="1">
            <a:off x="2780030" y="2710180"/>
            <a:ext cx="5836285" cy="13747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H="1">
            <a:off x="5697855" y="2725420"/>
            <a:ext cx="2948940" cy="132905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8616315" y="2710180"/>
            <a:ext cx="0" cy="13747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组合 75"/>
          <p:cNvGrpSpPr/>
          <p:nvPr/>
        </p:nvGrpSpPr>
        <p:grpSpPr>
          <a:xfrm>
            <a:off x="9608820" y="2686685"/>
            <a:ext cx="2475230" cy="1724660"/>
            <a:chOff x="7151" y="2974"/>
            <a:chExt cx="5554" cy="5554"/>
          </a:xfrm>
        </p:grpSpPr>
        <p:grpSp>
          <p:nvGrpSpPr>
            <p:cNvPr id="77" name="组合 76"/>
            <p:cNvGrpSpPr/>
            <p:nvPr/>
          </p:nvGrpSpPr>
          <p:grpSpPr>
            <a:xfrm>
              <a:off x="7151" y="2974"/>
              <a:ext cx="5554" cy="5554"/>
              <a:chOff x="7151" y="2974"/>
              <a:chExt cx="5554" cy="5554"/>
            </a:xfrm>
          </p:grpSpPr>
          <p:pic>
            <p:nvPicPr>
              <p:cNvPr id="78" name="图形 3" descr="H:\稻壳儿相关资料\稻壳儿非模板资源\扁平\扁平设计22-15.svg扁平设计22-1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rcRect l="21873" r="21873"/>
              <a:stretch>
                <a:fillRect/>
              </a:stretch>
            </p:blipFill>
            <p:spPr>
              <a:xfrm>
                <a:off x="7151" y="2974"/>
                <a:ext cx="5554" cy="5554"/>
              </a:xfrm>
              <a:prstGeom prst="rect">
                <a:avLst/>
              </a:prstGeom>
            </p:spPr>
          </p:pic>
          <p:sp>
            <p:nvSpPr>
              <p:cNvPr id="79" name="文本框 78"/>
              <p:cNvSpPr txBox="1"/>
              <p:nvPr/>
            </p:nvSpPr>
            <p:spPr>
              <a:xfrm>
                <a:off x="8433" y="3836"/>
                <a:ext cx="2989" cy="27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ts val="3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 b="1" spc="160">
                    <a:solidFill>
                      <a:schemeClr val="accent2">
                        <a:lumMod val="50000"/>
                      </a:schemeClr>
                    </a:solidFill>
                    <a:uFillTx/>
                    <a:latin typeface="汉仪夏日体W" panose="00020600040101010101" charset="-122"/>
                    <a:ea typeface="汉仪夏日体W" panose="00020600040101010101" charset="-122"/>
                    <a:cs typeface="宋体" panose="02010600030101010101" pitchFamily="2" charset="-122"/>
                  </a:rPr>
                  <a:t>一共要比9场。</a:t>
                </a:r>
              </a:p>
            </p:txBody>
          </p:sp>
        </p:grpSp>
        <p:sp>
          <p:nvSpPr>
            <p:cNvPr id="80" name="文本框 79"/>
            <p:cNvSpPr txBox="1"/>
            <p:nvPr/>
          </p:nvSpPr>
          <p:spPr>
            <a:xfrm>
              <a:off x="8245" y="4494"/>
              <a:ext cx="3560" cy="5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1300" spc="160">
                <a:solidFill>
                  <a:schemeClr val="accent2">
                    <a:lumMod val="50000"/>
                  </a:schemeClr>
                </a:solidFill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7" name="组合 66"/>
          <p:cNvGrpSpPr/>
          <p:nvPr/>
        </p:nvGrpSpPr>
        <p:grpSpPr>
          <a:xfrm>
            <a:off x="198120" y="97790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grpSp>
        <p:nvGrpSpPr>
          <p:cNvPr id="81" name="组合 80"/>
          <p:cNvGrpSpPr/>
          <p:nvPr/>
        </p:nvGrpSpPr>
        <p:grpSpPr>
          <a:xfrm>
            <a:off x="2562225" y="2682240"/>
            <a:ext cx="7495540" cy="1410335"/>
            <a:chOff x="5370" y="3510"/>
            <a:chExt cx="8462" cy="3746"/>
          </a:xfrm>
        </p:grpSpPr>
        <p:sp>
          <p:nvSpPr>
            <p:cNvPr id="82" name="圆角矩形 81"/>
            <p:cNvSpPr/>
            <p:nvPr/>
          </p:nvSpPr>
          <p:spPr>
            <a:xfrm>
              <a:off x="5370" y="3510"/>
              <a:ext cx="8462" cy="428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  <a:effectLst>
              <a:outerShdw blurRad="38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5682" y="3731"/>
              <a:ext cx="7838" cy="3525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72000">
                  <a:schemeClr val="bg1"/>
                </a:gs>
                <a:gs pos="100000">
                  <a:srgbClr val="E8E8E8"/>
                </a:gs>
              </a:gsLst>
              <a:lin ang="5400000" scaled="0"/>
            </a:gradFill>
            <a:ln w="25400">
              <a:noFill/>
            </a:ln>
            <a:effectLst>
              <a:innerShdw blurRad="50800" dist="50800" dir="162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5839" y="4428"/>
              <a:ext cx="7463" cy="220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latin typeface="汉仪雅酷黑 65W" panose="020B0604020202020204" charset="-122"/>
                  <a:ea typeface="汉仪雅酷黑 65W" panose="020B0604020202020204" charset="-122"/>
                  <a:cs typeface="汉仪雅酷黑 65W" panose="020B0604020202020204" charset="-122"/>
                  <a:sym typeface="+mn-ea"/>
                </a:rPr>
                <a:t>      </a:t>
              </a:r>
              <a:r>
                <a:rPr lang="zh-CN" altLang="en-US" sz="2400" dirty="0">
                  <a:latin typeface="汉仪雅酷黑 65W" panose="020B0604020202020204" charset="-122"/>
                  <a:ea typeface="汉仪雅酷黑 65W" panose="020B0604020202020204" charset="-122"/>
                  <a:cs typeface="汉仪雅酷黑 65W" panose="020B0604020202020204" charset="-122"/>
                  <a:sym typeface="+mn-ea"/>
                </a:rPr>
                <a:t>要注意排列的顺序,才能保证组合的数或搭配的方案不重复、不遗漏。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846580" y="4642485"/>
            <a:ext cx="8872855" cy="1410335"/>
            <a:chOff x="5370" y="3510"/>
            <a:chExt cx="8463" cy="3746"/>
          </a:xfrm>
        </p:grpSpPr>
        <p:sp>
          <p:nvSpPr>
            <p:cNvPr id="86" name="圆角矩形 85"/>
            <p:cNvSpPr/>
            <p:nvPr/>
          </p:nvSpPr>
          <p:spPr>
            <a:xfrm>
              <a:off x="5370" y="3510"/>
              <a:ext cx="8462" cy="428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  <a:effectLst>
              <a:outerShdw blurRad="38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>
              <a:off x="5682" y="3731"/>
              <a:ext cx="7838" cy="3525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72000">
                  <a:schemeClr val="bg1"/>
                </a:gs>
                <a:gs pos="100000">
                  <a:srgbClr val="E8E8E8"/>
                </a:gs>
              </a:gsLst>
              <a:lin ang="5400000" scaled="0"/>
            </a:gradFill>
            <a:ln w="25400">
              <a:noFill/>
            </a:ln>
            <a:effectLst>
              <a:innerShdw blurRad="50800" dist="50800" dir="162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5839" y="4430"/>
              <a:ext cx="7994" cy="220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latin typeface="汉仪雅酷黑 65W" panose="020B0604020202020204" charset="-122"/>
                  <a:ea typeface="汉仪雅酷黑 65W" panose="020B0604020202020204" charset="-122"/>
                  <a:cs typeface="汉仪雅酷黑 65W" panose="020B0604020202020204" charset="-122"/>
                  <a:sym typeface="+mn-ea"/>
                </a:rPr>
                <a:t>       </a:t>
              </a:r>
              <a:r>
                <a:rPr lang="zh-CN" altLang="en-US" sz="2400" dirty="0">
                  <a:latin typeface="汉仪雅酷黑 65W" panose="020B0604020202020204" charset="-122"/>
                  <a:ea typeface="汉仪雅酷黑 65W" panose="020B0604020202020204" charset="-122"/>
                  <a:cs typeface="汉仪雅酷黑 65W" panose="020B0604020202020204" charset="-122"/>
                  <a:sym typeface="+mn-ea"/>
                </a:rPr>
                <a:t>可以先确定一个数或搭配方案的一部分,改变另一个数或另一部分,列举出所有的可能情况,依次这样排列下去。。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074035" y="620395"/>
            <a:ext cx="7021195" cy="1606550"/>
            <a:chOff x="5370" y="3510"/>
            <a:chExt cx="8461" cy="3780"/>
          </a:xfrm>
        </p:grpSpPr>
        <p:grpSp>
          <p:nvGrpSpPr>
            <p:cNvPr id="6" name="组合 5"/>
            <p:cNvGrpSpPr/>
            <p:nvPr/>
          </p:nvGrpSpPr>
          <p:grpSpPr>
            <a:xfrm>
              <a:off x="5370" y="3510"/>
              <a:ext cx="8461" cy="3780"/>
              <a:chOff x="3409633" y="2228850"/>
              <a:chExt cx="5372735" cy="240030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3409633" y="2228850"/>
                <a:ext cx="5372735" cy="2400300"/>
              </a:xfrm>
              <a:prstGeom prst="rect">
                <a:avLst/>
              </a:prstGeom>
              <a:solidFill>
                <a:srgbClr val="C26A4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3552508" y="2377440"/>
                <a:ext cx="5086985" cy="2103120"/>
              </a:xfrm>
              <a:prstGeom prst="rect">
                <a:avLst/>
              </a:prstGeom>
              <a:solidFill>
                <a:schemeClr val="bg1"/>
              </a:solidFill>
              <a:ln w="2540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4"/>
              <p:cNvSpPr/>
              <p:nvPr/>
            </p:nvSpPr>
            <p:spPr>
              <a:xfrm>
                <a:off x="3409633" y="2228850"/>
                <a:ext cx="675503" cy="675503"/>
              </a:xfrm>
              <a:custGeom>
                <a:avLst/>
                <a:gdLst>
                  <a:gd name="connsiteX0" fmla="*/ 0 w 675503"/>
                  <a:gd name="connsiteY0" fmla="*/ 0 h 675503"/>
                  <a:gd name="connsiteX1" fmla="*/ 675503 w 675503"/>
                  <a:gd name="connsiteY1" fmla="*/ 0 h 675503"/>
                  <a:gd name="connsiteX2" fmla="*/ 0 w 675503"/>
                  <a:gd name="connsiteY2" fmla="*/ 675503 h 675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5503" h="675503">
                    <a:moveTo>
                      <a:pt x="0" y="0"/>
                    </a:moveTo>
                    <a:lnTo>
                      <a:pt x="675503" y="0"/>
                    </a:lnTo>
                    <a:cubicBezTo>
                      <a:pt x="675503" y="373070"/>
                      <a:pt x="373070" y="675503"/>
                      <a:pt x="0" y="675503"/>
                    </a:cubicBezTo>
                    <a:close/>
                  </a:path>
                </a:pathLst>
              </a:custGeom>
              <a:solidFill>
                <a:srgbClr val="F1B91B">
                  <a:alpha val="2588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 rot="10800000">
                <a:off x="8106865" y="3953647"/>
                <a:ext cx="675503" cy="675503"/>
              </a:xfrm>
              <a:custGeom>
                <a:avLst/>
                <a:gdLst>
                  <a:gd name="connsiteX0" fmla="*/ 0 w 675503"/>
                  <a:gd name="connsiteY0" fmla="*/ 0 h 675503"/>
                  <a:gd name="connsiteX1" fmla="*/ 675503 w 675503"/>
                  <a:gd name="connsiteY1" fmla="*/ 0 h 675503"/>
                  <a:gd name="connsiteX2" fmla="*/ 0 w 675503"/>
                  <a:gd name="connsiteY2" fmla="*/ 675503 h 675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5503" h="675503">
                    <a:moveTo>
                      <a:pt x="0" y="0"/>
                    </a:moveTo>
                    <a:lnTo>
                      <a:pt x="675503" y="0"/>
                    </a:lnTo>
                    <a:cubicBezTo>
                      <a:pt x="675503" y="373070"/>
                      <a:pt x="373070" y="675503"/>
                      <a:pt x="0" y="675503"/>
                    </a:cubicBezTo>
                    <a:close/>
                  </a:path>
                </a:pathLst>
              </a:custGeom>
              <a:solidFill>
                <a:srgbClr val="C26A42">
                  <a:alpha val="1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5859" y="4279"/>
              <a:ext cx="7303" cy="22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266700"/>
              <a:r>
                <a:rPr lang="en-US" altLang="zh-CN" sz="2800" b="1">
                  <a:solidFill>
                    <a:srgbClr val="0070C0"/>
                  </a:solidFill>
                  <a:cs typeface="方正书宋_GBK" charset="0"/>
                  <a:sym typeface="+mn-ea"/>
                </a:rPr>
                <a:t>    </a:t>
              </a:r>
              <a:r>
                <a:rPr lang="zh-CN" sz="2800" b="1">
                  <a:solidFill>
                    <a:srgbClr val="0070C0"/>
                  </a:solidFill>
                  <a:cs typeface="方正书宋_GBK" charset="0"/>
                  <a:sym typeface="+mn-ea"/>
                </a:rPr>
                <a:t>在解答这类题目时</a:t>
              </a:r>
              <a:r>
                <a:rPr lang="en-US" sz="2800" b="1">
                  <a:solidFill>
                    <a:srgbClr val="0070C0"/>
                  </a:solidFill>
                  <a:latin typeface="宋体" panose="02010600030101010101" pitchFamily="2" charset="-122"/>
                  <a:cs typeface="方正书宋_GBK" charset="0"/>
                  <a:sym typeface="+mn-ea"/>
                </a:rPr>
                <a:t>:</a:t>
              </a:r>
              <a:r>
                <a:rPr lang="zh-CN" sz="2800" b="1">
                  <a:solidFill>
                    <a:srgbClr val="0070C0"/>
                  </a:solidFill>
                  <a:cs typeface="方正书宋_GBK" charset="0"/>
                  <a:sym typeface="+mn-ea"/>
                </a:rPr>
                <a:t>怎样保证搭配的不重复、不遗漏</a:t>
              </a:r>
              <a:r>
                <a:rPr lang="en-US" sz="2800" b="1">
                  <a:solidFill>
                    <a:srgbClr val="0070C0"/>
                  </a:solidFill>
                  <a:latin typeface="宋体" panose="02010600030101010101" pitchFamily="2" charset="-122"/>
                  <a:cs typeface="方正书宋_GBK" charset="0"/>
                  <a:sym typeface="+mn-ea"/>
                </a:rPr>
                <a:t>?</a:t>
              </a:r>
              <a:endParaRPr lang="zh-CN" altLang="en-US" sz="2800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87395" y="1096010"/>
            <a:ext cx="5372735" cy="981710"/>
            <a:chOff x="5370" y="3510"/>
            <a:chExt cx="8461" cy="3780"/>
          </a:xfrm>
        </p:grpSpPr>
        <p:grpSp>
          <p:nvGrpSpPr>
            <p:cNvPr id="2" name="组合 1"/>
            <p:cNvGrpSpPr/>
            <p:nvPr/>
          </p:nvGrpSpPr>
          <p:grpSpPr>
            <a:xfrm>
              <a:off x="5370" y="3510"/>
              <a:ext cx="8461" cy="3780"/>
              <a:chOff x="3409633" y="2228850"/>
              <a:chExt cx="5372735" cy="2400300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09633" y="2228850"/>
                <a:ext cx="5372735" cy="2400300"/>
              </a:xfrm>
              <a:prstGeom prst="rect">
                <a:avLst/>
              </a:prstGeom>
              <a:solidFill>
                <a:srgbClr val="1C6B9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3409950" y="2228850"/>
                <a:ext cx="607695" cy="607695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3552508" y="2377440"/>
                <a:ext cx="5086985" cy="2103120"/>
              </a:xfrm>
              <a:prstGeom prst="rect">
                <a:avLst/>
              </a:prstGeom>
              <a:solidFill>
                <a:schemeClr val="bg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990" y="4304"/>
              <a:ext cx="7206" cy="20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latin typeface="汉仪雅酷黑 65W" panose="020B0604020202020204" charset="-122"/>
                  <a:ea typeface="汉仪雅酷黑 65W" panose="020B0604020202020204" charset="-122"/>
                  <a:cs typeface="汉仪雅酷黑 65W" panose="020B0604020202020204" charset="-122"/>
                  <a:sym typeface="+mn-ea"/>
                </a:rPr>
                <a:t>你认为怎样才能正确的组合?</a:t>
              </a:r>
            </a:p>
          </p:txBody>
        </p:sp>
      </p:grpSp>
      <p:pic>
        <p:nvPicPr>
          <p:cNvPr id="64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7" name="组合 66"/>
          <p:cNvGrpSpPr/>
          <p:nvPr/>
        </p:nvGrpSpPr>
        <p:grpSpPr>
          <a:xfrm>
            <a:off x="198120" y="97790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2233930" y="2611120"/>
            <a:ext cx="7755890" cy="872490"/>
            <a:chOff x="5370" y="3510"/>
            <a:chExt cx="8461" cy="3780"/>
          </a:xfrm>
        </p:grpSpPr>
        <p:grpSp>
          <p:nvGrpSpPr>
            <p:cNvPr id="6" name="组合 5"/>
            <p:cNvGrpSpPr/>
            <p:nvPr/>
          </p:nvGrpSpPr>
          <p:grpSpPr>
            <a:xfrm>
              <a:off x="5370" y="3510"/>
              <a:ext cx="8461" cy="3780"/>
              <a:chOff x="3409950" y="2228850"/>
              <a:chExt cx="5372735" cy="2400300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3409950" y="2228850"/>
                <a:ext cx="5372735" cy="2400300"/>
              </a:xfrm>
              <a:prstGeom prst="rect">
                <a:avLst/>
              </a:prstGeom>
              <a:solidFill>
                <a:srgbClr val="2681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 rot="10800000">
                <a:off x="7600950" y="3687445"/>
                <a:ext cx="1181735" cy="941705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820" h="2247">
                    <a:moveTo>
                      <a:pt x="0" y="0"/>
                    </a:moveTo>
                    <a:lnTo>
                      <a:pt x="2820" y="0"/>
                    </a:lnTo>
                    <a:lnTo>
                      <a:pt x="2816" y="18"/>
                    </a:lnTo>
                    <a:cubicBezTo>
                      <a:pt x="2524" y="1295"/>
                      <a:pt x="1392" y="2247"/>
                      <a:pt x="40" y="2247"/>
                    </a:cubicBezTo>
                    <a:cubicBezTo>
                      <a:pt x="27" y="2247"/>
                      <a:pt x="15" y="2247"/>
                      <a:pt x="3" y="2247"/>
                    </a:cubicBezTo>
                    <a:lnTo>
                      <a:pt x="0" y="22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3410585" y="2229485"/>
                <a:ext cx="1442085" cy="1149350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820" h="2247">
                    <a:moveTo>
                      <a:pt x="0" y="0"/>
                    </a:moveTo>
                    <a:lnTo>
                      <a:pt x="2820" y="0"/>
                    </a:lnTo>
                    <a:lnTo>
                      <a:pt x="2816" y="18"/>
                    </a:lnTo>
                    <a:cubicBezTo>
                      <a:pt x="2524" y="1295"/>
                      <a:pt x="1392" y="2247"/>
                      <a:pt x="40" y="2247"/>
                    </a:cubicBezTo>
                    <a:cubicBezTo>
                      <a:pt x="27" y="2247"/>
                      <a:pt x="15" y="2247"/>
                      <a:pt x="3" y="2247"/>
                    </a:cubicBezTo>
                    <a:lnTo>
                      <a:pt x="0" y="22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610610" y="2396490"/>
                <a:ext cx="4972050" cy="2065655"/>
              </a:xfrm>
              <a:custGeom>
                <a:avLst/>
                <a:gdLst>
                  <a:gd name="adj" fmla="val 6517"/>
                  <a:gd name="a" fmla="pin 0 adj 50000"/>
                  <a:gd name="x1" fmla="*/ ss a 100000"/>
                  <a:gd name="x2" fmla="+- r 0 x1"/>
                  <a:gd name="y2" fmla="+- b 0 x1"/>
                  <a:gd name="il" fmla="*/ x1 29289 100000"/>
                  <a:gd name="ir" fmla="+- r 0 il"/>
                  <a:gd name="ib" fmla="+- b 0 il"/>
                </a:gdLst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7830" h="3253">
                    <a:moveTo>
                      <a:pt x="0" y="1485"/>
                    </a:moveTo>
                    <a:lnTo>
                      <a:pt x="0" y="1768"/>
                    </a:lnTo>
                    <a:lnTo>
                      <a:pt x="137" y="1626"/>
                    </a:lnTo>
                    <a:lnTo>
                      <a:pt x="0" y="1485"/>
                    </a:lnTo>
                    <a:close/>
                    <a:moveTo>
                      <a:pt x="212" y="0"/>
                    </a:moveTo>
                    <a:lnTo>
                      <a:pt x="7618" y="0"/>
                    </a:lnTo>
                    <a:cubicBezTo>
                      <a:pt x="7735" y="0"/>
                      <a:pt x="7830" y="95"/>
                      <a:pt x="7830" y="212"/>
                    </a:cubicBezTo>
                    <a:lnTo>
                      <a:pt x="7830" y="1485"/>
                    </a:lnTo>
                    <a:lnTo>
                      <a:pt x="7694" y="1627"/>
                    </a:lnTo>
                    <a:lnTo>
                      <a:pt x="7830" y="1768"/>
                    </a:lnTo>
                    <a:lnTo>
                      <a:pt x="7830" y="3041"/>
                    </a:lnTo>
                    <a:cubicBezTo>
                      <a:pt x="7830" y="3158"/>
                      <a:pt x="7735" y="3253"/>
                      <a:pt x="7618" y="3253"/>
                    </a:cubicBezTo>
                    <a:lnTo>
                      <a:pt x="212" y="3253"/>
                    </a:lnTo>
                    <a:cubicBezTo>
                      <a:pt x="95" y="3253"/>
                      <a:pt x="0" y="3158"/>
                      <a:pt x="0" y="3041"/>
                    </a:cubicBezTo>
                    <a:lnTo>
                      <a:pt x="0" y="212"/>
                    </a:lnTo>
                    <a:cubicBezTo>
                      <a:pt x="0" y="95"/>
                      <a:pt x="95" y="0"/>
                      <a:pt x="21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6309" y="4269"/>
              <a:ext cx="6433" cy="226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solidFill>
                    <a:srgbClr val="FF0000"/>
                  </a:solidFill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组合与排列不同,它与顺序没有关系。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218055" y="4037330"/>
            <a:ext cx="7755890" cy="2036445"/>
            <a:chOff x="5370" y="3510"/>
            <a:chExt cx="8461" cy="3780"/>
          </a:xfrm>
        </p:grpSpPr>
        <p:grpSp>
          <p:nvGrpSpPr>
            <p:cNvPr id="18" name="组合 17"/>
            <p:cNvGrpSpPr/>
            <p:nvPr/>
          </p:nvGrpSpPr>
          <p:grpSpPr>
            <a:xfrm>
              <a:off x="5370" y="3510"/>
              <a:ext cx="8461" cy="3780"/>
              <a:chOff x="3409950" y="2228850"/>
              <a:chExt cx="5372735" cy="2400300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3409950" y="2228850"/>
                <a:ext cx="5372735" cy="2400300"/>
              </a:xfrm>
              <a:prstGeom prst="rect">
                <a:avLst/>
              </a:prstGeom>
              <a:solidFill>
                <a:srgbClr val="2681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 rot="10800000">
                <a:off x="7600950" y="3687445"/>
                <a:ext cx="1181735" cy="941705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820" h="2247">
                    <a:moveTo>
                      <a:pt x="0" y="0"/>
                    </a:moveTo>
                    <a:lnTo>
                      <a:pt x="2820" y="0"/>
                    </a:lnTo>
                    <a:lnTo>
                      <a:pt x="2816" y="18"/>
                    </a:lnTo>
                    <a:cubicBezTo>
                      <a:pt x="2524" y="1295"/>
                      <a:pt x="1392" y="2247"/>
                      <a:pt x="40" y="2247"/>
                    </a:cubicBezTo>
                    <a:cubicBezTo>
                      <a:pt x="27" y="2247"/>
                      <a:pt x="15" y="2247"/>
                      <a:pt x="3" y="2247"/>
                    </a:cubicBezTo>
                    <a:lnTo>
                      <a:pt x="0" y="22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3410585" y="2229485"/>
                <a:ext cx="1442085" cy="1149350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820" h="2247">
                    <a:moveTo>
                      <a:pt x="0" y="0"/>
                    </a:moveTo>
                    <a:lnTo>
                      <a:pt x="2820" y="0"/>
                    </a:lnTo>
                    <a:lnTo>
                      <a:pt x="2816" y="18"/>
                    </a:lnTo>
                    <a:cubicBezTo>
                      <a:pt x="2524" y="1295"/>
                      <a:pt x="1392" y="2247"/>
                      <a:pt x="40" y="2247"/>
                    </a:cubicBezTo>
                    <a:cubicBezTo>
                      <a:pt x="27" y="2247"/>
                      <a:pt x="15" y="2247"/>
                      <a:pt x="3" y="2247"/>
                    </a:cubicBezTo>
                    <a:lnTo>
                      <a:pt x="0" y="22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3610610" y="2396490"/>
                <a:ext cx="4972050" cy="2065655"/>
              </a:xfrm>
              <a:custGeom>
                <a:avLst/>
                <a:gdLst>
                  <a:gd name="adj" fmla="val 6517"/>
                  <a:gd name="a" fmla="pin 0 adj 50000"/>
                  <a:gd name="x1" fmla="*/ ss a 100000"/>
                  <a:gd name="x2" fmla="+- r 0 x1"/>
                  <a:gd name="y2" fmla="+- b 0 x1"/>
                  <a:gd name="il" fmla="*/ x1 29289 100000"/>
                  <a:gd name="ir" fmla="+- r 0 il"/>
                  <a:gd name="ib" fmla="+- b 0 il"/>
                </a:gdLst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7830" h="3253">
                    <a:moveTo>
                      <a:pt x="0" y="1485"/>
                    </a:moveTo>
                    <a:lnTo>
                      <a:pt x="0" y="1768"/>
                    </a:lnTo>
                    <a:lnTo>
                      <a:pt x="137" y="1626"/>
                    </a:lnTo>
                    <a:lnTo>
                      <a:pt x="0" y="1485"/>
                    </a:lnTo>
                    <a:close/>
                    <a:moveTo>
                      <a:pt x="212" y="0"/>
                    </a:moveTo>
                    <a:lnTo>
                      <a:pt x="7618" y="0"/>
                    </a:lnTo>
                    <a:cubicBezTo>
                      <a:pt x="7735" y="0"/>
                      <a:pt x="7830" y="95"/>
                      <a:pt x="7830" y="212"/>
                    </a:cubicBezTo>
                    <a:lnTo>
                      <a:pt x="7830" y="1485"/>
                    </a:lnTo>
                    <a:lnTo>
                      <a:pt x="7694" y="1627"/>
                    </a:lnTo>
                    <a:lnTo>
                      <a:pt x="7830" y="1768"/>
                    </a:lnTo>
                    <a:lnTo>
                      <a:pt x="7830" y="3041"/>
                    </a:lnTo>
                    <a:cubicBezTo>
                      <a:pt x="7830" y="3158"/>
                      <a:pt x="7735" y="3253"/>
                      <a:pt x="7618" y="3253"/>
                    </a:cubicBezTo>
                    <a:lnTo>
                      <a:pt x="212" y="3253"/>
                    </a:lnTo>
                    <a:cubicBezTo>
                      <a:pt x="95" y="3253"/>
                      <a:pt x="0" y="3158"/>
                      <a:pt x="0" y="3041"/>
                    </a:cubicBezTo>
                    <a:lnTo>
                      <a:pt x="0" y="212"/>
                    </a:lnTo>
                    <a:cubicBezTo>
                      <a:pt x="0" y="95"/>
                      <a:pt x="95" y="0"/>
                      <a:pt x="21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6075" y="4115"/>
              <a:ext cx="7167" cy="256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 dirty="0">
                  <a:solidFill>
                    <a:srgbClr val="FF0000"/>
                  </a:solidFill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       </a:t>
              </a:r>
              <a:r>
                <a:rPr lang="zh-CN" altLang="en-US" sz="2800" b="1" dirty="0">
                  <a:solidFill>
                    <a:srgbClr val="FF0000"/>
                  </a:solidFill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可以先确定搭配方案中的一部分,改变另一部分,列举出所有的可能情况,可以借助连线图来解决问题。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30505" y="173355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61663" y="-317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5" name="组合 44"/>
          <p:cNvGrpSpPr/>
          <p:nvPr/>
        </p:nvGrpSpPr>
        <p:grpSpPr>
          <a:xfrm>
            <a:off x="3032125" y="971550"/>
            <a:ext cx="8278495" cy="1959610"/>
            <a:chOff x="5621" y="3679"/>
            <a:chExt cx="8203" cy="3686"/>
          </a:xfrm>
        </p:grpSpPr>
        <p:grpSp>
          <p:nvGrpSpPr>
            <p:cNvPr id="38" name="组合 37"/>
            <p:cNvGrpSpPr/>
            <p:nvPr/>
          </p:nvGrpSpPr>
          <p:grpSpPr>
            <a:xfrm>
              <a:off x="5621" y="3679"/>
              <a:ext cx="8203" cy="3686"/>
              <a:chOff x="590950" y="3137842"/>
              <a:chExt cx="5595186" cy="2514081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590950" y="3137842"/>
                <a:ext cx="5595186" cy="2514081"/>
                <a:chOff x="590950" y="3137842"/>
                <a:chExt cx="5595186" cy="2514081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660400" y="3246120"/>
                  <a:ext cx="5435600" cy="2286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pic>
              <p:nvPicPr>
                <p:cNvPr id="15" name="图形 6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96DAC541-7B7A-43D3-8B79-37D633B846F1}">
                      <asvg:svgBlip xmlns:asvg="http://schemas.microsoft.com/office/drawing/2016/SVG/main" xmlns="" r:embed="rId1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0950" y="3137842"/>
                  <a:ext cx="5595186" cy="2514081"/>
                </a:xfrm>
                <a:prstGeom prst="rect">
                  <a:avLst/>
                </a:prstGeom>
              </p:spPr>
            </p:pic>
          </p:grpSp>
          <p:sp>
            <p:nvSpPr>
              <p:cNvPr id="36" name="任意多边形: 形状 35"/>
              <p:cNvSpPr/>
              <p:nvPr/>
            </p:nvSpPr>
            <p:spPr>
              <a:xfrm>
                <a:off x="886131" y="4647805"/>
                <a:ext cx="366127" cy="263666"/>
              </a:xfrm>
              <a:custGeom>
                <a:avLst/>
                <a:gdLst>
                  <a:gd name="connsiteX0" fmla="*/ 0 w 366127"/>
                  <a:gd name="connsiteY0" fmla="*/ 0 h 263666"/>
                  <a:gd name="connsiteX1" fmla="*/ 366127 w 366127"/>
                  <a:gd name="connsiteY1" fmla="*/ 0 h 263666"/>
                  <a:gd name="connsiteX2" fmla="*/ 366127 w 366127"/>
                  <a:gd name="connsiteY2" fmla="*/ 263666 h 263666"/>
                  <a:gd name="connsiteX3" fmla="*/ 0 w 366127"/>
                  <a:gd name="connsiteY3" fmla="*/ 263666 h 263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127" h="263666">
                    <a:moveTo>
                      <a:pt x="0" y="0"/>
                    </a:moveTo>
                    <a:lnTo>
                      <a:pt x="366127" y="0"/>
                    </a:lnTo>
                    <a:lnTo>
                      <a:pt x="366127" y="263666"/>
                    </a:lnTo>
                    <a:lnTo>
                      <a:pt x="0" y="263666"/>
                    </a:lnTo>
                    <a:close/>
                  </a:path>
                </a:pathLst>
              </a:custGeom>
              <a:solidFill>
                <a:srgbClr val="FFFFFF"/>
              </a:solidFill>
              <a:ln w="13652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6054" y="4221"/>
              <a:ext cx="7299" cy="26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2800" b="1">
                  <a:solidFill>
                    <a:srgbClr val="6A48A8"/>
                  </a:solidFill>
                  <a:latin typeface="汉仪中黑简" panose="02010600000101010101" charset="-122"/>
                  <a:ea typeface="汉仪中黑简" panose="02010600000101010101" charset="-122"/>
                </a:rPr>
                <a:t>    </a:t>
              </a:r>
              <a:r>
                <a:rPr lang="zh-CN" altLang="en-US" sz="2800" b="1">
                  <a:solidFill>
                    <a:srgbClr val="6A48A8"/>
                  </a:solidFill>
                  <a:latin typeface="汉仪中黑简" panose="02010600000101010101" charset="-122"/>
                  <a:ea typeface="汉仪中黑简" panose="02010600000101010101" charset="-122"/>
                </a:rPr>
                <a:t>1.早餐有八宝粥、鸡蛋汤、豆浆三种汤,有油条、炸饼两种主食,任意选一种汤和一种主食作为早点,一共有多少种不同的选法?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687695" y="4199890"/>
            <a:ext cx="49949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汉仪中黑简" panose="02010600000101010101" charset="-122"/>
                <a:ea typeface="汉仪中黑简" panose="02010600000101010101" charset="-122"/>
                <a:sym typeface="+mn-ea"/>
              </a:rPr>
              <a:t>油条  炸饼</a:t>
            </a:r>
          </a:p>
        </p:txBody>
      </p:sp>
      <p:grpSp>
        <p:nvGrpSpPr>
          <p:cNvPr id="5" name="简约商务风"/>
          <p:cNvGrpSpPr/>
          <p:nvPr/>
        </p:nvGrpSpPr>
        <p:grpSpPr>
          <a:xfrm>
            <a:off x="3674745" y="5015230"/>
            <a:ext cx="6449060" cy="1176020"/>
            <a:chOff x="4498" y="2869"/>
            <a:chExt cx="10156" cy="5061"/>
          </a:xfrm>
        </p:grpSpPr>
        <p:grpSp>
          <p:nvGrpSpPr>
            <p:cNvPr id="6" name="组合 5"/>
            <p:cNvGrpSpPr/>
            <p:nvPr/>
          </p:nvGrpSpPr>
          <p:grpSpPr>
            <a:xfrm>
              <a:off x="4498" y="2869"/>
              <a:ext cx="10156" cy="5061"/>
              <a:chOff x="341376" y="492467"/>
              <a:chExt cx="6449247" cy="3213901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350520" y="492467"/>
                <a:ext cx="6440103" cy="320323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429385" y="568000"/>
                <a:ext cx="6276216" cy="310464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341376" y="3157728"/>
                <a:ext cx="6449247" cy="548640"/>
                <a:chOff x="341376" y="3157728"/>
                <a:chExt cx="6449247" cy="548640"/>
              </a:xfrm>
            </p:grpSpPr>
            <p:sp>
              <p:nvSpPr>
                <p:cNvPr id="9" name="矩形 10"/>
                <p:cNvSpPr/>
                <p:nvPr/>
              </p:nvSpPr>
              <p:spPr>
                <a:xfrm>
                  <a:off x="1552956" y="3425571"/>
                  <a:ext cx="1816608" cy="280797"/>
                </a:xfrm>
                <a:custGeom>
                  <a:avLst/>
                  <a:gdLst>
                    <a:gd name="connsiteX0" fmla="*/ 0 w 2407920"/>
                    <a:gd name="connsiteY0" fmla="*/ 0 h 277368"/>
                    <a:gd name="connsiteX1" fmla="*/ 2407920 w 2407920"/>
                    <a:gd name="connsiteY1" fmla="*/ 0 h 277368"/>
                    <a:gd name="connsiteX2" fmla="*/ 2407920 w 2407920"/>
                    <a:gd name="connsiteY2" fmla="*/ 277368 h 277368"/>
                    <a:gd name="connsiteX3" fmla="*/ 0 w 2407920"/>
                    <a:gd name="connsiteY3" fmla="*/ 277368 h 277368"/>
                    <a:gd name="connsiteX4" fmla="*/ 0 w 2407920"/>
                    <a:gd name="connsiteY4" fmla="*/ 0 h 277368"/>
                    <a:gd name="connsiteX0-1" fmla="*/ 0 w 2407920"/>
                    <a:gd name="connsiteY0-2" fmla="*/ 0 h 277368"/>
                    <a:gd name="connsiteX1-3" fmla="*/ 1572768 w 2407920"/>
                    <a:gd name="connsiteY1-4" fmla="*/ 6096 h 277368"/>
                    <a:gd name="connsiteX2-5" fmla="*/ 2407920 w 2407920"/>
                    <a:gd name="connsiteY2-6" fmla="*/ 277368 h 277368"/>
                    <a:gd name="connsiteX3-7" fmla="*/ 0 w 2407920"/>
                    <a:gd name="connsiteY3-8" fmla="*/ 277368 h 277368"/>
                    <a:gd name="connsiteX4-9" fmla="*/ 0 w 2407920"/>
                    <a:gd name="connsiteY4-10" fmla="*/ 0 h 277368"/>
                    <a:gd name="connsiteX0-11" fmla="*/ 0 w 1816608"/>
                    <a:gd name="connsiteY0-12" fmla="*/ 0 h 277368"/>
                    <a:gd name="connsiteX1-13" fmla="*/ 1572768 w 1816608"/>
                    <a:gd name="connsiteY1-14" fmla="*/ 6096 h 277368"/>
                    <a:gd name="connsiteX2-15" fmla="*/ 1816608 w 1816608"/>
                    <a:gd name="connsiteY2-16" fmla="*/ 277368 h 277368"/>
                    <a:gd name="connsiteX3-17" fmla="*/ 0 w 1816608"/>
                    <a:gd name="connsiteY3-18" fmla="*/ 277368 h 277368"/>
                    <a:gd name="connsiteX4-19" fmla="*/ 0 w 1816608"/>
                    <a:gd name="connsiteY4-20" fmla="*/ 0 h 277368"/>
                    <a:gd name="connsiteX0-21" fmla="*/ 0 w 1816608"/>
                    <a:gd name="connsiteY0-22" fmla="*/ 3429 h 280797"/>
                    <a:gd name="connsiteX1-23" fmla="*/ 1570863 w 1816608"/>
                    <a:gd name="connsiteY1-24" fmla="*/ 0 h 280797"/>
                    <a:gd name="connsiteX2-25" fmla="*/ 1816608 w 1816608"/>
                    <a:gd name="connsiteY2-26" fmla="*/ 280797 h 280797"/>
                    <a:gd name="connsiteX3-27" fmla="*/ 0 w 1816608"/>
                    <a:gd name="connsiteY3-28" fmla="*/ 280797 h 280797"/>
                    <a:gd name="connsiteX4-29" fmla="*/ 0 w 1816608"/>
                    <a:gd name="connsiteY4-30" fmla="*/ 3429 h 28079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816608" h="280797">
                      <a:moveTo>
                        <a:pt x="0" y="3429"/>
                      </a:moveTo>
                      <a:lnTo>
                        <a:pt x="1570863" y="0"/>
                      </a:lnTo>
                      <a:lnTo>
                        <a:pt x="1816608" y="280797"/>
                      </a:lnTo>
                      <a:lnTo>
                        <a:pt x="0" y="280797"/>
                      </a:lnTo>
                      <a:lnTo>
                        <a:pt x="0" y="3429"/>
                      </a:lnTo>
                      <a:close/>
                    </a:path>
                  </a:pathLst>
                </a:custGeom>
                <a:solidFill>
                  <a:srgbClr val="E3BE7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grpSp>
              <p:nvGrpSpPr>
                <p:cNvPr id="49" name="组合 48"/>
                <p:cNvGrpSpPr/>
                <p:nvPr/>
              </p:nvGrpSpPr>
              <p:grpSpPr>
                <a:xfrm>
                  <a:off x="350520" y="3171063"/>
                  <a:ext cx="2217420" cy="533400"/>
                  <a:chOff x="350520" y="3162300"/>
                  <a:chExt cx="2217420" cy="533400"/>
                </a:xfrm>
              </p:grpSpPr>
              <p:sp>
                <p:nvSpPr>
                  <p:cNvPr id="50" name="矩形 6"/>
                  <p:cNvSpPr/>
                  <p:nvPr/>
                </p:nvSpPr>
                <p:spPr>
                  <a:xfrm>
                    <a:off x="350520" y="3162300"/>
                    <a:ext cx="2217420" cy="533400"/>
                  </a:xfrm>
                  <a:custGeom>
                    <a:avLst/>
                    <a:gdLst>
                      <a:gd name="connsiteX0" fmla="*/ 0 w 2004060"/>
                      <a:gd name="connsiteY0" fmla="*/ 0 h 396240"/>
                      <a:gd name="connsiteX1" fmla="*/ 2004060 w 2004060"/>
                      <a:gd name="connsiteY1" fmla="*/ 0 h 396240"/>
                      <a:gd name="connsiteX2" fmla="*/ 2004060 w 2004060"/>
                      <a:gd name="connsiteY2" fmla="*/ 396240 h 396240"/>
                      <a:gd name="connsiteX3" fmla="*/ 0 w 2004060"/>
                      <a:gd name="connsiteY3" fmla="*/ 396240 h 396240"/>
                      <a:gd name="connsiteX4" fmla="*/ 0 w 2004060"/>
                      <a:gd name="connsiteY4" fmla="*/ 0 h 396240"/>
                      <a:gd name="connsiteX0-1" fmla="*/ 0 w 2004060"/>
                      <a:gd name="connsiteY0-2" fmla="*/ 0 h 396240"/>
                      <a:gd name="connsiteX1-3" fmla="*/ 1485900 w 2004060"/>
                      <a:gd name="connsiteY1-4" fmla="*/ 0 h 396240"/>
                      <a:gd name="connsiteX2-5" fmla="*/ 2004060 w 2004060"/>
                      <a:gd name="connsiteY2-6" fmla="*/ 396240 h 396240"/>
                      <a:gd name="connsiteX3-7" fmla="*/ 0 w 2004060"/>
                      <a:gd name="connsiteY3-8" fmla="*/ 396240 h 396240"/>
                      <a:gd name="connsiteX4-9" fmla="*/ 0 w 2004060"/>
                      <a:gd name="connsiteY4-10" fmla="*/ 0 h 396240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</a:cxnLst>
                    <a:rect l="l" t="t" r="r" b="b"/>
                    <a:pathLst>
                      <a:path w="2004060" h="396240">
                        <a:moveTo>
                          <a:pt x="0" y="0"/>
                        </a:moveTo>
                        <a:lnTo>
                          <a:pt x="1485900" y="0"/>
                        </a:lnTo>
                        <a:lnTo>
                          <a:pt x="2004060" y="396240"/>
                        </a:lnTo>
                        <a:lnTo>
                          <a:pt x="0" y="39624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51" name="矩形 6"/>
                  <p:cNvSpPr/>
                  <p:nvPr/>
                </p:nvSpPr>
                <p:spPr>
                  <a:xfrm>
                    <a:off x="350520" y="3299460"/>
                    <a:ext cx="2004060" cy="396240"/>
                  </a:xfrm>
                  <a:custGeom>
                    <a:avLst/>
                    <a:gdLst>
                      <a:gd name="connsiteX0" fmla="*/ 0 w 2004060"/>
                      <a:gd name="connsiteY0" fmla="*/ 0 h 396240"/>
                      <a:gd name="connsiteX1" fmla="*/ 2004060 w 2004060"/>
                      <a:gd name="connsiteY1" fmla="*/ 0 h 396240"/>
                      <a:gd name="connsiteX2" fmla="*/ 2004060 w 2004060"/>
                      <a:gd name="connsiteY2" fmla="*/ 396240 h 396240"/>
                      <a:gd name="connsiteX3" fmla="*/ 0 w 2004060"/>
                      <a:gd name="connsiteY3" fmla="*/ 396240 h 396240"/>
                      <a:gd name="connsiteX4" fmla="*/ 0 w 2004060"/>
                      <a:gd name="connsiteY4" fmla="*/ 0 h 396240"/>
                      <a:gd name="connsiteX0-1" fmla="*/ 0 w 2004060"/>
                      <a:gd name="connsiteY0-2" fmla="*/ 0 h 396240"/>
                      <a:gd name="connsiteX1-3" fmla="*/ 1485900 w 2004060"/>
                      <a:gd name="connsiteY1-4" fmla="*/ 0 h 396240"/>
                      <a:gd name="connsiteX2-5" fmla="*/ 2004060 w 2004060"/>
                      <a:gd name="connsiteY2-6" fmla="*/ 396240 h 396240"/>
                      <a:gd name="connsiteX3-7" fmla="*/ 0 w 2004060"/>
                      <a:gd name="connsiteY3-8" fmla="*/ 396240 h 396240"/>
                      <a:gd name="connsiteX4-9" fmla="*/ 0 w 2004060"/>
                      <a:gd name="connsiteY4-10" fmla="*/ 0 h 396240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</a:cxnLst>
                    <a:rect l="l" t="t" r="r" b="b"/>
                    <a:pathLst>
                      <a:path w="2004060" h="396240">
                        <a:moveTo>
                          <a:pt x="0" y="0"/>
                        </a:moveTo>
                        <a:lnTo>
                          <a:pt x="1485900" y="0"/>
                        </a:lnTo>
                        <a:lnTo>
                          <a:pt x="2004060" y="396240"/>
                        </a:lnTo>
                        <a:lnTo>
                          <a:pt x="0" y="39624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76267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dirty="0"/>
                  </a:p>
                </p:txBody>
              </p:sp>
            </p:grpSp>
            <p:sp>
              <p:nvSpPr>
                <p:cNvPr id="52" name="任意多边形: 形状 9"/>
                <p:cNvSpPr/>
                <p:nvPr/>
              </p:nvSpPr>
              <p:spPr>
                <a:xfrm>
                  <a:off x="341376" y="3157728"/>
                  <a:ext cx="2243328" cy="548640"/>
                </a:xfrm>
                <a:custGeom>
                  <a:avLst/>
                  <a:gdLst>
                    <a:gd name="connsiteX0" fmla="*/ 0 w 2243328"/>
                    <a:gd name="connsiteY0" fmla="*/ 0 h 548640"/>
                    <a:gd name="connsiteX1" fmla="*/ 1658112 w 2243328"/>
                    <a:gd name="connsiteY1" fmla="*/ 0 h 548640"/>
                    <a:gd name="connsiteX2" fmla="*/ 2243328 w 2243328"/>
                    <a:gd name="connsiteY2" fmla="*/ 548640 h 548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43328" h="548640">
                      <a:moveTo>
                        <a:pt x="0" y="0"/>
                      </a:moveTo>
                      <a:lnTo>
                        <a:pt x="1658112" y="0"/>
                      </a:lnTo>
                      <a:lnTo>
                        <a:pt x="2243328" y="548640"/>
                      </a:lnTo>
                    </a:path>
                  </a:pathLst>
                </a:custGeom>
                <a:noFill/>
                <a:ln w="25400">
                  <a:solidFill>
                    <a:srgbClr val="DCC3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53" name="矩形 52"/>
                <p:cNvSpPr/>
                <p:nvPr/>
              </p:nvSpPr>
              <p:spPr>
                <a:xfrm>
                  <a:off x="3002280" y="3555301"/>
                  <a:ext cx="3788343" cy="151067"/>
                </a:xfrm>
                <a:prstGeom prst="rect">
                  <a:avLst/>
                </a:prstGeom>
                <a:solidFill>
                  <a:srgbClr val="E3BE7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4" name="组合 53"/>
              <p:cNvGrpSpPr/>
              <p:nvPr/>
            </p:nvGrpSpPr>
            <p:grpSpPr>
              <a:xfrm flipH="1" flipV="1">
                <a:off x="341376" y="492467"/>
                <a:ext cx="6449247" cy="548640"/>
                <a:chOff x="341376" y="3157728"/>
                <a:chExt cx="6449247" cy="548640"/>
              </a:xfrm>
            </p:grpSpPr>
            <p:sp>
              <p:nvSpPr>
                <p:cNvPr id="55" name="矩形 10"/>
                <p:cNvSpPr/>
                <p:nvPr/>
              </p:nvSpPr>
              <p:spPr>
                <a:xfrm>
                  <a:off x="1552956" y="3425571"/>
                  <a:ext cx="1816608" cy="280797"/>
                </a:xfrm>
                <a:custGeom>
                  <a:avLst/>
                  <a:gdLst>
                    <a:gd name="connsiteX0" fmla="*/ 0 w 2407920"/>
                    <a:gd name="connsiteY0" fmla="*/ 0 h 277368"/>
                    <a:gd name="connsiteX1" fmla="*/ 2407920 w 2407920"/>
                    <a:gd name="connsiteY1" fmla="*/ 0 h 277368"/>
                    <a:gd name="connsiteX2" fmla="*/ 2407920 w 2407920"/>
                    <a:gd name="connsiteY2" fmla="*/ 277368 h 277368"/>
                    <a:gd name="connsiteX3" fmla="*/ 0 w 2407920"/>
                    <a:gd name="connsiteY3" fmla="*/ 277368 h 277368"/>
                    <a:gd name="connsiteX4" fmla="*/ 0 w 2407920"/>
                    <a:gd name="connsiteY4" fmla="*/ 0 h 277368"/>
                    <a:gd name="connsiteX0-1" fmla="*/ 0 w 2407920"/>
                    <a:gd name="connsiteY0-2" fmla="*/ 0 h 277368"/>
                    <a:gd name="connsiteX1-3" fmla="*/ 1572768 w 2407920"/>
                    <a:gd name="connsiteY1-4" fmla="*/ 6096 h 277368"/>
                    <a:gd name="connsiteX2-5" fmla="*/ 2407920 w 2407920"/>
                    <a:gd name="connsiteY2-6" fmla="*/ 277368 h 277368"/>
                    <a:gd name="connsiteX3-7" fmla="*/ 0 w 2407920"/>
                    <a:gd name="connsiteY3-8" fmla="*/ 277368 h 277368"/>
                    <a:gd name="connsiteX4-9" fmla="*/ 0 w 2407920"/>
                    <a:gd name="connsiteY4-10" fmla="*/ 0 h 277368"/>
                    <a:gd name="connsiteX0-11" fmla="*/ 0 w 1816608"/>
                    <a:gd name="connsiteY0-12" fmla="*/ 0 h 277368"/>
                    <a:gd name="connsiteX1-13" fmla="*/ 1572768 w 1816608"/>
                    <a:gd name="connsiteY1-14" fmla="*/ 6096 h 277368"/>
                    <a:gd name="connsiteX2-15" fmla="*/ 1816608 w 1816608"/>
                    <a:gd name="connsiteY2-16" fmla="*/ 277368 h 277368"/>
                    <a:gd name="connsiteX3-17" fmla="*/ 0 w 1816608"/>
                    <a:gd name="connsiteY3-18" fmla="*/ 277368 h 277368"/>
                    <a:gd name="connsiteX4-19" fmla="*/ 0 w 1816608"/>
                    <a:gd name="connsiteY4-20" fmla="*/ 0 h 277368"/>
                    <a:gd name="connsiteX0-21" fmla="*/ 0 w 1816608"/>
                    <a:gd name="connsiteY0-22" fmla="*/ 3429 h 280797"/>
                    <a:gd name="connsiteX1-23" fmla="*/ 1570863 w 1816608"/>
                    <a:gd name="connsiteY1-24" fmla="*/ 0 h 280797"/>
                    <a:gd name="connsiteX2-25" fmla="*/ 1816608 w 1816608"/>
                    <a:gd name="connsiteY2-26" fmla="*/ 280797 h 280797"/>
                    <a:gd name="connsiteX3-27" fmla="*/ 0 w 1816608"/>
                    <a:gd name="connsiteY3-28" fmla="*/ 280797 h 280797"/>
                    <a:gd name="connsiteX4-29" fmla="*/ 0 w 1816608"/>
                    <a:gd name="connsiteY4-30" fmla="*/ 3429 h 28079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816608" h="280797">
                      <a:moveTo>
                        <a:pt x="0" y="3429"/>
                      </a:moveTo>
                      <a:lnTo>
                        <a:pt x="1570863" y="0"/>
                      </a:lnTo>
                      <a:lnTo>
                        <a:pt x="1816608" y="280797"/>
                      </a:lnTo>
                      <a:lnTo>
                        <a:pt x="0" y="280797"/>
                      </a:lnTo>
                      <a:lnTo>
                        <a:pt x="0" y="3429"/>
                      </a:lnTo>
                      <a:close/>
                    </a:path>
                  </a:pathLst>
                </a:custGeom>
                <a:solidFill>
                  <a:srgbClr val="E3BE7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grpSp>
              <p:nvGrpSpPr>
                <p:cNvPr id="56" name="组合 55"/>
                <p:cNvGrpSpPr/>
                <p:nvPr/>
              </p:nvGrpSpPr>
              <p:grpSpPr>
                <a:xfrm>
                  <a:off x="350520" y="3171063"/>
                  <a:ext cx="2217420" cy="533400"/>
                  <a:chOff x="350520" y="3162300"/>
                  <a:chExt cx="2217420" cy="533400"/>
                </a:xfrm>
              </p:grpSpPr>
              <p:sp>
                <p:nvSpPr>
                  <p:cNvPr id="57" name="矩形 6"/>
                  <p:cNvSpPr/>
                  <p:nvPr/>
                </p:nvSpPr>
                <p:spPr>
                  <a:xfrm>
                    <a:off x="350520" y="3162300"/>
                    <a:ext cx="2217420" cy="533400"/>
                  </a:xfrm>
                  <a:custGeom>
                    <a:avLst/>
                    <a:gdLst>
                      <a:gd name="connsiteX0" fmla="*/ 0 w 2004060"/>
                      <a:gd name="connsiteY0" fmla="*/ 0 h 396240"/>
                      <a:gd name="connsiteX1" fmla="*/ 2004060 w 2004060"/>
                      <a:gd name="connsiteY1" fmla="*/ 0 h 396240"/>
                      <a:gd name="connsiteX2" fmla="*/ 2004060 w 2004060"/>
                      <a:gd name="connsiteY2" fmla="*/ 396240 h 396240"/>
                      <a:gd name="connsiteX3" fmla="*/ 0 w 2004060"/>
                      <a:gd name="connsiteY3" fmla="*/ 396240 h 396240"/>
                      <a:gd name="connsiteX4" fmla="*/ 0 w 2004060"/>
                      <a:gd name="connsiteY4" fmla="*/ 0 h 396240"/>
                      <a:gd name="connsiteX0-1" fmla="*/ 0 w 2004060"/>
                      <a:gd name="connsiteY0-2" fmla="*/ 0 h 396240"/>
                      <a:gd name="connsiteX1-3" fmla="*/ 1485900 w 2004060"/>
                      <a:gd name="connsiteY1-4" fmla="*/ 0 h 396240"/>
                      <a:gd name="connsiteX2-5" fmla="*/ 2004060 w 2004060"/>
                      <a:gd name="connsiteY2-6" fmla="*/ 396240 h 396240"/>
                      <a:gd name="connsiteX3-7" fmla="*/ 0 w 2004060"/>
                      <a:gd name="connsiteY3-8" fmla="*/ 396240 h 396240"/>
                      <a:gd name="connsiteX4-9" fmla="*/ 0 w 2004060"/>
                      <a:gd name="connsiteY4-10" fmla="*/ 0 h 396240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</a:cxnLst>
                    <a:rect l="l" t="t" r="r" b="b"/>
                    <a:pathLst>
                      <a:path w="2004060" h="396240">
                        <a:moveTo>
                          <a:pt x="0" y="0"/>
                        </a:moveTo>
                        <a:lnTo>
                          <a:pt x="1485900" y="0"/>
                        </a:lnTo>
                        <a:lnTo>
                          <a:pt x="2004060" y="396240"/>
                        </a:lnTo>
                        <a:lnTo>
                          <a:pt x="0" y="39624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58" name="矩形 6"/>
                  <p:cNvSpPr/>
                  <p:nvPr/>
                </p:nvSpPr>
                <p:spPr>
                  <a:xfrm>
                    <a:off x="350520" y="3299460"/>
                    <a:ext cx="2004060" cy="396240"/>
                  </a:xfrm>
                  <a:custGeom>
                    <a:avLst/>
                    <a:gdLst>
                      <a:gd name="connsiteX0" fmla="*/ 0 w 2004060"/>
                      <a:gd name="connsiteY0" fmla="*/ 0 h 396240"/>
                      <a:gd name="connsiteX1" fmla="*/ 2004060 w 2004060"/>
                      <a:gd name="connsiteY1" fmla="*/ 0 h 396240"/>
                      <a:gd name="connsiteX2" fmla="*/ 2004060 w 2004060"/>
                      <a:gd name="connsiteY2" fmla="*/ 396240 h 396240"/>
                      <a:gd name="connsiteX3" fmla="*/ 0 w 2004060"/>
                      <a:gd name="connsiteY3" fmla="*/ 396240 h 396240"/>
                      <a:gd name="connsiteX4" fmla="*/ 0 w 2004060"/>
                      <a:gd name="connsiteY4" fmla="*/ 0 h 396240"/>
                      <a:gd name="connsiteX0-1" fmla="*/ 0 w 2004060"/>
                      <a:gd name="connsiteY0-2" fmla="*/ 0 h 396240"/>
                      <a:gd name="connsiteX1-3" fmla="*/ 1485900 w 2004060"/>
                      <a:gd name="connsiteY1-4" fmla="*/ 0 h 396240"/>
                      <a:gd name="connsiteX2-5" fmla="*/ 2004060 w 2004060"/>
                      <a:gd name="connsiteY2-6" fmla="*/ 396240 h 396240"/>
                      <a:gd name="connsiteX3-7" fmla="*/ 0 w 2004060"/>
                      <a:gd name="connsiteY3-8" fmla="*/ 396240 h 396240"/>
                      <a:gd name="connsiteX4-9" fmla="*/ 0 w 2004060"/>
                      <a:gd name="connsiteY4-10" fmla="*/ 0 h 396240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</a:cxnLst>
                    <a:rect l="l" t="t" r="r" b="b"/>
                    <a:pathLst>
                      <a:path w="2004060" h="396240">
                        <a:moveTo>
                          <a:pt x="0" y="0"/>
                        </a:moveTo>
                        <a:lnTo>
                          <a:pt x="1485900" y="0"/>
                        </a:lnTo>
                        <a:lnTo>
                          <a:pt x="2004060" y="396240"/>
                        </a:lnTo>
                        <a:lnTo>
                          <a:pt x="0" y="39624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76267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dirty="0"/>
                  </a:p>
                </p:txBody>
              </p:sp>
            </p:grpSp>
            <p:sp>
              <p:nvSpPr>
                <p:cNvPr id="59" name="任意多边形: 形状 16"/>
                <p:cNvSpPr/>
                <p:nvPr/>
              </p:nvSpPr>
              <p:spPr>
                <a:xfrm>
                  <a:off x="341376" y="3157728"/>
                  <a:ext cx="2243328" cy="548640"/>
                </a:xfrm>
                <a:custGeom>
                  <a:avLst/>
                  <a:gdLst>
                    <a:gd name="connsiteX0" fmla="*/ 0 w 2243328"/>
                    <a:gd name="connsiteY0" fmla="*/ 0 h 548640"/>
                    <a:gd name="connsiteX1" fmla="*/ 1658112 w 2243328"/>
                    <a:gd name="connsiteY1" fmla="*/ 0 h 548640"/>
                    <a:gd name="connsiteX2" fmla="*/ 2243328 w 2243328"/>
                    <a:gd name="connsiteY2" fmla="*/ 548640 h 548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43328" h="548640">
                      <a:moveTo>
                        <a:pt x="0" y="0"/>
                      </a:moveTo>
                      <a:lnTo>
                        <a:pt x="1658112" y="0"/>
                      </a:lnTo>
                      <a:lnTo>
                        <a:pt x="2243328" y="548640"/>
                      </a:lnTo>
                    </a:path>
                  </a:pathLst>
                </a:custGeom>
                <a:noFill/>
                <a:ln w="25400">
                  <a:solidFill>
                    <a:srgbClr val="DCC3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60" name="矩形 59"/>
                <p:cNvSpPr/>
                <p:nvPr/>
              </p:nvSpPr>
              <p:spPr>
                <a:xfrm>
                  <a:off x="3002280" y="3555301"/>
                  <a:ext cx="3788343" cy="151067"/>
                </a:xfrm>
                <a:prstGeom prst="rect">
                  <a:avLst/>
                </a:prstGeom>
                <a:solidFill>
                  <a:srgbClr val="E3BE7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62" name="文本框 61"/>
            <p:cNvSpPr txBox="1"/>
            <p:nvPr/>
          </p:nvSpPr>
          <p:spPr>
            <a:xfrm>
              <a:off x="5335" y="4308"/>
              <a:ext cx="8496" cy="2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b="1">
                  <a:solidFill>
                    <a:srgbClr val="0070C0"/>
                  </a:solidFill>
                  <a:sym typeface="+mn-ea"/>
                </a:rPr>
                <a:t>答：一共有</a:t>
              </a:r>
              <a:r>
                <a:rPr lang="en-US" altLang="zh-CN" sz="2800" b="1">
                  <a:solidFill>
                    <a:srgbClr val="0070C0"/>
                  </a:solidFill>
                  <a:sym typeface="+mn-ea"/>
                </a:rPr>
                <a:t>6</a:t>
              </a:r>
              <a:r>
                <a:rPr lang="zh-CN" altLang="en-US" sz="2800" b="1">
                  <a:solidFill>
                    <a:srgbClr val="0070C0"/>
                  </a:solidFill>
                  <a:sym typeface="+mn-ea"/>
                </a:rPr>
                <a:t>种不同的选法。</a:t>
              </a:r>
              <a:endParaRPr lang="zh-CN" altLang="en-US" sz="2800" b="1">
                <a:solidFill>
                  <a:srgbClr val="0070C0"/>
                </a:solidFill>
                <a:latin typeface="汉仪中黑简" panose="02010600000101010101" charset="-122"/>
                <a:ea typeface="汉仪中黑简" panose="02010600000101010101" charset="-122"/>
                <a:sym typeface="+mn-ea"/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4858385" y="3244850"/>
            <a:ext cx="39249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汉仪中黑简" panose="02010600000101010101" charset="-122"/>
                <a:ea typeface="汉仪中黑简" panose="02010600000101010101" charset="-122"/>
                <a:sym typeface="+mn-ea"/>
              </a:rPr>
              <a:t>八宝粥  鸡蛋汤   豆浆</a:t>
            </a:r>
          </a:p>
        </p:txBody>
      </p:sp>
      <p:cxnSp>
        <p:nvCxnSpPr>
          <p:cNvPr id="66" name="直接连接符 65"/>
          <p:cNvCxnSpPr/>
          <p:nvPr/>
        </p:nvCxnSpPr>
        <p:spPr>
          <a:xfrm flipH="1" flipV="1">
            <a:off x="5636895" y="3718560"/>
            <a:ext cx="412750" cy="45783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endCxn id="65" idx="2"/>
          </p:cNvCxnSpPr>
          <p:nvPr/>
        </p:nvCxnSpPr>
        <p:spPr>
          <a:xfrm flipV="1">
            <a:off x="6080125" y="3766820"/>
            <a:ext cx="741045" cy="39433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V="1">
            <a:off x="6064885" y="3733800"/>
            <a:ext cx="2214880" cy="44259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5896610" y="3672205"/>
            <a:ext cx="1207135" cy="56578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H="1" flipV="1">
            <a:off x="6903720" y="3733800"/>
            <a:ext cx="215265" cy="51943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V="1">
            <a:off x="7103745" y="3703320"/>
            <a:ext cx="1115060" cy="56515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30505" y="173355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61663" y="-317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3409950" y="1217930"/>
            <a:ext cx="6670675" cy="1699260"/>
            <a:chOff x="5370" y="3510"/>
            <a:chExt cx="8461" cy="3780"/>
          </a:xfrm>
        </p:grpSpPr>
        <p:grpSp>
          <p:nvGrpSpPr>
            <p:cNvPr id="6" name="组合 5"/>
            <p:cNvGrpSpPr/>
            <p:nvPr/>
          </p:nvGrpSpPr>
          <p:grpSpPr>
            <a:xfrm>
              <a:off x="5370" y="3510"/>
              <a:ext cx="8461" cy="3780"/>
              <a:chOff x="3409633" y="2228850"/>
              <a:chExt cx="5372735" cy="2400300"/>
            </a:xfrm>
          </p:grpSpPr>
          <p:sp>
            <p:nvSpPr>
              <p:cNvPr id="4" name="矩形: 圆角 3"/>
              <p:cNvSpPr/>
              <p:nvPr/>
            </p:nvSpPr>
            <p:spPr>
              <a:xfrm>
                <a:off x="3409633" y="2228850"/>
                <a:ext cx="5372735" cy="2400300"/>
              </a:xfrm>
              <a:prstGeom prst="roundRect">
                <a:avLst>
                  <a:gd name="adj" fmla="val 2722"/>
                </a:avLst>
              </a:prstGeom>
              <a:noFill/>
              <a:ln w="38100">
                <a:solidFill>
                  <a:srgbClr val="4A71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" name="同侧圆角矩形 2"/>
              <p:cNvSpPr/>
              <p:nvPr/>
            </p:nvSpPr>
            <p:spPr>
              <a:xfrm>
                <a:off x="3409633" y="2228850"/>
                <a:ext cx="5372735" cy="1174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" name="剪去同侧角的矩形 3"/>
              <p:cNvSpPr/>
              <p:nvPr/>
            </p:nvSpPr>
            <p:spPr>
              <a:xfrm rot="10800000">
                <a:off x="5114290" y="2241550"/>
                <a:ext cx="1963420" cy="209550"/>
              </a:xfrm>
              <a:prstGeom prst="snip2SameRect">
                <a:avLst>
                  <a:gd name="adj1" fmla="val 50000"/>
                  <a:gd name="adj2" fmla="val 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5724" y="4340"/>
              <a:ext cx="7754" cy="21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 dirty="0">
                  <a:latin typeface="汉仪雅酷黑 65W" panose="020B0604020202020204" charset="-122"/>
                  <a:ea typeface="汉仪雅酷黑 65W" panose="020B0604020202020204" charset="-122"/>
                  <a:cs typeface="汉仪雅酷黑 65W" panose="020B0604020202020204" charset="-122"/>
                  <a:sym typeface="+mn-ea"/>
                </a:rPr>
                <a:t>      </a:t>
              </a:r>
              <a:r>
                <a:rPr lang="zh-CN" altLang="en-US" sz="2800" b="1" dirty="0">
                  <a:latin typeface="汉仪雅酷黑 65W" panose="020B0604020202020204" charset="-122"/>
                  <a:ea typeface="汉仪雅酷黑 65W" panose="020B0604020202020204" charset="-122"/>
                  <a:cs typeface="汉仪雅酷黑 65W" panose="020B0604020202020204" charset="-122"/>
                  <a:sym typeface="+mn-ea"/>
                </a:rPr>
                <a:t>2.用0,5,7,9三个数字能组成哪些没有重复数字的两位数?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24250" y="3665220"/>
            <a:ext cx="6196965" cy="1164590"/>
            <a:chOff x="5370" y="3510"/>
            <a:chExt cx="8461" cy="3780"/>
          </a:xfrm>
        </p:grpSpPr>
        <p:grpSp>
          <p:nvGrpSpPr>
            <p:cNvPr id="9" name="组合 8"/>
            <p:cNvGrpSpPr/>
            <p:nvPr/>
          </p:nvGrpSpPr>
          <p:grpSpPr>
            <a:xfrm>
              <a:off x="5370" y="3510"/>
              <a:ext cx="8461" cy="3780"/>
              <a:chOff x="3409633" y="2228850"/>
              <a:chExt cx="5372735" cy="240030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3409633" y="2228850"/>
                <a:ext cx="5372735" cy="2400300"/>
              </a:xfrm>
              <a:prstGeom prst="rect">
                <a:avLst/>
              </a:prstGeom>
              <a:solidFill>
                <a:srgbClr val="1C6B9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3409950" y="2228850"/>
                <a:ext cx="607695" cy="607695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552508" y="2377440"/>
                <a:ext cx="5086985" cy="2103120"/>
              </a:xfrm>
              <a:prstGeom prst="rect">
                <a:avLst/>
              </a:prstGeom>
              <a:solidFill>
                <a:schemeClr val="bg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5998" y="4555"/>
              <a:ext cx="7206" cy="169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solidFill>
                    <a:srgbClr val="00B050"/>
                  </a:solidFill>
                  <a:latin typeface="+mj-ea"/>
                  <a:ea typeface="+mj-ea"/>
                  <a:cs typeface="汉仪雅酷黑 65W" panose="020B0604020202020204" charset="-122"/>
                  <a:sym typeface="+mn-ea"/>
                </a:rPr>
                <a:t>57,59,50,75,79,70,95,97,90</a:t>
              </a:r>
              <a:r>
                <a:rPr lang="zh-CN" altLang="en-US" sz="2800" b="1" dirty="0">
                  <a:solidFill>
                    <a:srgbClr val="00B050"/>
                  </a:solidFill>
                  <a:latin typeface="汉仪雅酷黑 65W" panose="020B0604020202020204" charset="-122"/>
                  <a:ea typeface="汉仪雅酷黑 65W" panose="020B0604020202020204" charset="-122"/>
                  <a:cs typeface="汉仪雅酷黑 65W" panose="020B0604020202020204" charset="-122"/>
                  <a:sym typeface="+mn-ea"/>
                </a:rPr>
                <a:t>　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30505" y="173355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61663" y="-317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手绘可爱文本框"/>
          <p:cNvGrpSpPr/>
          <p:nvPr/>
        </p:nvGrpSpPr>
        <p:grpSpPr>
          <a:xfrm>
            <a:off x="3365500" y="854710"/>
            <a:ext cx="6871335" cy="1692910"/>
            <a:chOff x="5396" y="3382"/>
            <a:chExt cx="8408" cy="4036"/>
          </a:xfrm>
        </p:grpSpPr>
        <p:pic>
          <p:nvPicPr>
            <p:cNvPr id="6" name="图片 5" descr="手绘可爱文本框"/>
            <p:cNvPicPr>
              <a:picLocks noChangeAspect="1"/>
            </p:cNvPicPr>
            <p:nvPr/>
          </p:nvPicPr>
          <p:blipFill>
            <a:blip r:embed="rId9" cstate="print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5396" y="3382"/>
              <a:ext cx="8408" cy="4036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6194" y="3956"/>
              <a:ext cx="6811" cy="2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30000"/>
                </a:lnSpc>
              </a:pPr>
              <a:r>
                <a:rPr lang="en-US" altLang="zh-CN" sz="2800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    </a:t>
              </a:r>
              <a:r>
                <a:rPr lang="zh-CN" altLang="en-US" sz="2800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3.4个人坐一排照相,一共有多少种不同的坐法?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512435" y="3115945"/>
            <a:ext cx="2384425" cy="1373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300" spc="160">
                <a:solidFill>
                  <a:schemeClr val="bg1"/>
                </a:solidFill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亲爱的小伙伴，请您注意了！我们即将进行某某活动，请大家积极参与。</a:t>
            </a:r>
            <a:r>
              <a:rPr lang="zh-CN" altLang="en-US" sz="1300" spc="160">
                <a:solidFill>
                  <a:schemeClr val="bg1"/>
                </a:solidFill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rPr>
              <a:t>我们即将进行某某活动，请大家积极参与</a:t>
            </a:r>
            <a:r>
              <a:rPr lang="en-US" altLang="zh-CN" sz="1300" spc="160">
                <a:solidFill>
                  <a:schemeClr val="bg1"/>
                </a:solidFill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rPr>
              <a:t>.........</a:t>
            </a:r>
          </a:p>
        </p:txBody>
      </p:sp>
      <p:grpSp>
        <p:nvGrpSpPr>
          <p:cNvPr id="4" name="小草"/>
          <p:cNvGrpSpPr/>
          <p:nvPr/>
        </p:nvGrpSpPr>
        <p:grpSpPr>
          <a:xfrm>
            <a:off x="4017645" y="3280410"/>
            <a:ext cx="5663092" cy="2160270"/>
            <a:chOff x="6818" y="3700"/>
            <a:chExt cx="6998" cy="3402"/>
          </a:xfrm>
        </p:grpSpPr>
        <p:pic>
          <p:nvPicPr>
            <p:cNvPr id="5" name="图片 4" descr="F:\稻壳-阿源设计\H活动供稿\2020-01-07-文本框\SVG-横着\横着_卡通 2.svg横着_卡通 2"/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rcRect/>
            <a:stretch>
              <a:fillRect/>
            </a:stretch>
          </p:blipFill>
          <p:spPr>
            <a:xfrm>
              <a:off x="6818" y="3700"/>
              <a:ext cx="6832" cy="340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7408" y="4908"/>
              <a:ext cx="6408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3000">
                  <a:solidFill>
                    <a:srgbClr val="5C2801"/>
                  </a:solidFill>
                  <a:latin typeface="汉仪良品线粗简" panose="00020600040101010101" charset="-122"/>
                  <a:ea typeface="汉仪良品线粗简" panose="00020600040101010101" charset="-122"/>
                  <a:cs typeface="汉仪君黑-55W" panose="00020600040101010101" charset="-122"/>
                </a:rPr>
                <a:t>一共有24种不同的坐法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3119120" y="721360"/>
            <a:ext cx="6965950" cy="1754505"/>
            <a:chOff x="5370" y="3513"/>
            <a:chExt cx="8461" cy="3773"/>
          </a:xfrm>
        </p:grpSpPr>
        <p:sp>
          <p:nvSpPr>
            <p:cNvPr id="54" name="矩形 53"/>
            <p:cNvSpPr/>
            <p:nvPr/>
          </p:nvSpPr>
          <p:spPr>
            <a:xfrm>
              <a:off x="5370" y="3825"/>
              <a:ext cx="7755" cy="227"/>
            </a:xfrm>
            <a:prstGeom prst="rect">
              <a:avLst/>
            </a:prstGeom>
            <a:solidFill>
              <a:srgbClr val="C6E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6076" y="6750"/>
              <a:ext cx="7755" cy="227"/>
            </a:xfrm>
            <a:prstGeom prst="rect">
              <a:avLst/>
            </a:prstGeom>
            <a:solidFill>
              <a:srgbClr val="F9DB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660000">
              <a:off x="5557" y="3513"/>
              <a:ext cx="227" cy="1980"/>
            </a:xfrm>
            <a:prstGeom prst="rect">
              <a:avLst/>
            </a:prstGeom>
            <a:solidFill>
              <a:srgbClr val="F9DB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 rot="660000">
              <a:off x="13418" y="5306"/>
              <a:ext cx="227" cy="1980"/>
            </a:xfrm>
            <a:prstGeom prst="rect">
              <a:avLst/>
            </a:prstGeom>
            <a:solidFill>
              <a:srgbClr val="C6E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6178" y="4332"/>
              <a:ext cx="6410" cy="241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       </a:t>
              </a:r>
              <a:r>
                <a:rPr lang="zh-CN" altLang="en-US" sz="2800" b="1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用3,6,5,7四个数字可以组成几种没有重复数字的三位数?</a:t>
              </a:r>
            </a:p>
          </p:txBody>
        </p:sp>
      </p:grpSp>
      <p:sp>
        <p:nvSpPr>
          <p:cNvPr id="46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30505" y="173355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61663" y="-317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2902585" y="5193030"/>
            <a:ext cx="7042150" cy="919480"/>
            <a:chOff x="5370" y="3510"/>
            <a:chExt cx="8461" cy="3780"/>
          </a:xfrm>
        </p:grpSpPr>
        <p:sp>
          <p:nvSpPr>
            <p:cNvPr id="9" name="矩形 8"/>
            <p:cNvSpPr/>
            <p:nvPr/>
          </p:nvSpPr>
          <p:spPr>
            <a:xfrm>
              <a:off x="5370" y="3510"/>
              <a:ext cx="8461" cy="37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370" y="3510"/>
              <a:ext cx="227" cy="3780"/>
            </a:xfrm>
            <a:prstGeom prst="rect">
              <a:avLst/>
            </a:prstGeom>
            <a:solidFill>
              <a:srgbClr val="2F7B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029" y="4301"/>
              <a:ext cx="7424" cy="249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可以组成24种没有重复数字的三位数。</a:t>
              </a: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3186" y="6652"/>
              <a:ext cx="453" cy="454"/>
              <a:chOff x="13315" y="6781"/>
              <a:chExt cx="403" cy="404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13435" y="6902"/>
                <a:ext cx="283" cy="283"/>
              </a:xfrm>
              <a:prstGeom prst="rect">
                <a:avLst/>
              </a:prstGeom>
              <a:solidFill>
                <a:srgbClr val="8EB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3315" y="6781"/>
                <a:ext cx="283" cy="283"/>
              </a:xfrm>
              <a:prstGeom prst="rect">
                <a:avLst/>
              </a:prstGeom>
              <a:solidFill>
                <a:srgbClr val="2F7B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3375660" y="2587625"/>
            <a:ext cx="8858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365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261485" y="2587625"/>
            <a:ext cx="840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367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269865" y="2587625"/>
            <a:ext cx="840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356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120765" y="2587625"/>
            <a:ext cx="840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357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144385" y="2587625"/>
            <a:ext cx="840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376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030845" y="2587625"/>
            <a:ext cx="840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375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380740" y="3095625"/>
            <a:ext cx="8858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635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266565" y="3095625"/>
            <a:ext cx="840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637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274945" y="3095625"/>
            <a:ext cx="840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653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125845" y="3095625"/>
            <a:ext cx="840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657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149465" y="3095625"/>
            <a:ext cx="840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673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035925" y="3095625"/>
            <a:ext cx="840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675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365500" y="3705225"/>
            <a:ext cx="8858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536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251325" y="3705225"/>
            <a:ext cx="840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537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259705" y="3705225"/>
            <a:ext cx="840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563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110605" y="3705225"/>
            <a:ext cx="840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567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134225" y="3705225"/>
            <a:ext cx="840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573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020685" y="3705225"/>
            <a:ext cx="840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576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319780" y="4269105"/>
            <a:ext cx="8858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735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205605" y="4269105"/>
            <a:ext cx="840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736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213985" y="4269105"/>
            <a:ext cx="840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753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064885" y="4269105"/>
            <a:ext cx="840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756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088505" y="4269105"/>
            <a:ext cx="840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763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974965" y="4269105"/>
            <a:ext cx="840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765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2" grpId="0"/>
      <p:bldP spid="3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9" name="图片 18" descr="图片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0" name="图片 19" descr="stlx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5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60573" y="482436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强调线条"/>
          <p:cNvGrpSpPr/>
          <p:nvPr/>
        </p:nvGrpSpPr>
        <p:grpSpPr>
          <a:xfrm>
            <a:off x="37465" y="1116965"/>
            <a:ext cx="10107930" cy="2473325"/>
            <a:chOff x="3187" y="3699"/>
            <a:chExt cx="12577" cy="3402"/>
          </a:xfrm>
        </p:grpSpPr>
        <p:pic>
          <p:nvPicPr>
            <p:cNvPr id="13" name="图片 12" descr="F:\稻壳-阿源设计\H活动供稿\2020-01-07-文本框\SVG-横着\横着-14.svg横着-14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3187" y="3699"/>
              <a:ext cx="12577" cy="3402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578" y="4224"/>
              <a:ext cx="12009" cy="24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b="1">
                  <a:solidFill>
                    <a:srgbClr val="7030A0"/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1.下面是三年级3个班参加植树活动的出勤情况:</a:t>
              </a:r>
            </a:p>
            <a:p>
              <a:pPr algn="ctr"/>
              <a:r>
                <a:rPr lang="zh-CN" altLang="en-US" sz="2800" b="1">
                  <a:solidFill>
                    <a:srgbClr val="7030A0"/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一班应到45人,实到44人。</a:t>
              </a:r>
            </a:p>
            <a:p>
              <a:pPr algn="ctr"/>
              <a:r>
                <a:rPr lang="zh-CN" altLang="en-US" sz="2800" b="1">
                  <a:solidFill>
                    <a:srgbClr val="7030A0"/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二班应到43人,实到43人。</a:t>
              </a:r>
            </a:p>
            <a:p>
              <a:pPr algn="ctr"/>
              <a:r>
                <a:rPr lang="zh-CN" altLang="en-US" sz="2800" b="1">
                  <a:solidFill>
                    <a:srgbClr val="7030A0"/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三班应到46人,实到44人。</a:t>
              </a:r>
            </a:p>
          </p:txBody>
        </p:sp>
      </p:grpSp>
      <p:grpSp>
        <p:nvGrpSpPr>
          <p:cNvPr id="6" name="花瓣框"/>
          <p:cNvGrpSpPr/>
          <p:nvPr/>
        </p:nvGrpSpPr>
        <p:grpSpPr>
          <a:xfrm>
            <a:off x="9637395" y="1334770"/>
            <a:ext cx="2083146" cy="2160270"/>
            <a:chOff x="6788" y="3698"/>
            <a:chExt cx="6023" cy="3402"/>
          </a:xfrm>
        </p:grpSpPr>
        <p:pic>
          <p:nvPicPr>
            <p:cNvPr id="14" name="图片 13" descr="F:\稻壳-阿源设计\H活动供稿\2020-01-07-文本框\SVG-横着\横着_商务 4.svg横着_商务 4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6788" y="3698"/>
              <a:ext cx="6022" cy="340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7483" y="4635"/>
              <a:ext cx="5328" cy="2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b="1">
                  <a:solidFill>
                    <a:srgbClr val="FF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  <a:sym typeface="+mn-ea"/>
                </a:rPr>
                <a:t>完成下面的统计表。</a:t>
              </a:r>
              <a:endParaRPr lang="zh-CN" altLang="en-US" sz="2800" b="1">
                <a:solidFill>
                  <a:srgbClr val="FF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  <a:p>
              <a:pPr algn="l"/>
              <a:endParaRPr lang="zh-CN" altLang="en-US" sz="2800" b="1">
                <a:solidFill>
                  <a:srgbClr val="FF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834640" y="3307715"/>
            <a:ext cx="6610350" cy="2981960"/>
            <a:chOff x="4464" y="5209"/>
            <a:chExt cx="10410" cy="4696"/>
          </a:xfrm>
        </p:grpSpPr>
        <p:grpSp>
          <p:nvGrpSpPr>
            <p:cNvPr id="3" name="组合 2"/>
            <p:cNvGrpSpPr/>
            <p:nvPr/>
          </p:nvGrpSpPr>
          <p:grpSpPr>
            <a:xfrm>
              <a:off x="4464" y="5209"/>
              <a:ext cx="10410" cy="4697"/>
              <a:chOff x="5197" y="3673"/>
              <a:chExt cx="8706" cy="4124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5197" y="4017"/>
                <a:ext cx="8461" cy="3780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AAD8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5548" y="3673"/>
                <a:ext cx="591" cy="591"/>
              </a:xfrm>
              <a:prstGeom prst="ellipse">
                <a:avLst/>
              </a:prstGeom>
              <a:solidFill>
                <a:srgbClr val="FAEA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pic>
            <p:nvPicPr>
              <p:cNvPr id="4" name="图片 3" descr="303b32313537313536383bcaf7d2b6b2dd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96DAC541-7B7A-43D3-8B79-37D633B846F1}">
                    <asvg:svgBlip xmlns:asvg="http://schemas.microsoft.com/office/drawing/2016/SVG/main" xmlns="" r:embed="rId11"/>
                  </a:ext>
                </a:extLst>
              </a:blip>
              <a:stretch>
                <a:fillRect/>
              </a:stretch>
            </p:blipFill>
            <p:spPr>
              <a:xfrm rot="1200000">
                <a:off x="12535" y="6027"/>
                <a:ext cx="1368" cy="1368"/>
              </a:xfrm>
              <a:prstGeom prst="rect">
                <a:avLst/>
              </a:prstGeom>
            </p:spPr>
          </p:pic>
          <p:sp>
            <p:nvSpPr>
              <p:cNvPr id="5" name="文本框 4"/>
              <p:cNvSpPr txBox="1"/>
              <p:nvPr/>
            </p:nvSpPr>
            <p:spPr>
              <a:xfrm>
                <a:off x="5807" y="4064"/>
                <a:ext cx="7851" cy="73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</a:pPr>
                <a:r>
                  <a:rPr lang="zh-CN" altLang="en-US" sz="2400">
                    <a:solidFill>
                      <a:srgbClr val="0070C0"/>
                    </a:solidFill>
                    <a:latin typeface="汉仪晓波折纸体简" panose="00020600040101010101" charset="-122"/>
                    <a:ea typeface="汉仪晓波折纸体简" panose="00020600040101010101" charset="-122"/>
                    <a:cs typeface="汉仪晓波折纸体简" panose="00020600040101010101" charset="-122"/>
                  </a:rPr>
                  <a:t>三年级学生参加植树活动出勤情况统计表</a:t>
                </a:r>
              </a:p>
            </p:txBody>
          </p:sp>
        </p:grpSp>
        <p:pic>
          <p:nvPicPr>
            <p:cNvPr id="8" name="图片 349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>
            <a:xfrm>
              <a:off x="5592" y="6495"/>
              <a:ext cx="7652" cy="31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文本框 8"/>
          <p:cNvSpPr txBox="1"/>
          <p:nvPr/>
        </p:nvSpPr>
        <p:spPr>
          <a:xfrm>
            <a:off x="5743575" y="4987290"/>
            <a:ext cx="6267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</a:rPr>
              <a:t>45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179945" y="4967605"/>
            <a:ext cx="6267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</a:rPr>
              <a:t>44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728335" y="5335905"/>
            <a:ext cx="6267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</a:rPr>
              <a:t>43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179310" y="5370830"/>
            <a:ext cx="6267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</a:rPr>
              <a:t>43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727700" y="5719445"/>
            <a:ext cx="6267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</a:rPr>
              <a:t>46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179310" y="5734685"/>
            <a:ext cx="6267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</a:rPr>
              <a:t>44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1" grpId="0"/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230505" y="173355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14" name="图片 1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 rot="480000">
            <a:off x="1000760" y="1144905"/>
            <a:ext cx="9098280" cy="4094480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245983" y="2313487"/>
            <a:ext cx="4560046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考点一</a:t>
            </a:r>
          </a:p>
        </p:txBody>
      </p:sp>
      <p:sp>
        <p:nvSpPr>
          <p:cNvPr id="2" name="矩形 1"/>
          <p:cNvSpPr/>
          <p:nvPr/>
        </p:nvSpPr>
        <p:spPr>
          <a:xfrm>
            <a:off x="2148840" y="3141980"/>
            <a:ext cx="72021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复式统计表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9" name="图片 18" descr="图片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0" name="图片 19" descr="stlx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5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60573" y="482436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2338070" y="1734185"/>
            <a:ext cx="8144510" cy="1586865"/>
            <a:chOff x="5360" y="3268"/>
            <a:chExt cx="8133" cy="3941"/>
          </a:xfrm>
        </p:grpSpPr>
        <p:pic>
          <p:nvPicPr>
            <p:cNvPr id="80" name="图形 79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5360" y="3268"/>
              <a:ext cx="8133" cy="394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5815" y="4055"/>
              <a:ext cx="7678" cy="2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</a:rPr>
                <a:t>    </a:t>
              </a:r>
              <a:r>
                <a:rPr lang="zh-CN" altLang="en-US"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</a:rPr>
                <a:t>2.有20元,10元,5元,1元的人民币各1张,每次取2张,共有多少种情况?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741420" y="5086350"/>
            <a:ext cx="3967480" cy="949960"/>
            <a:chOff x="5369" y="3510"/>
            <a:chExt cx="8461" cy="3781"/>
          </a:xfrm>
        </p:grpSpPr>
        <p:sp>
          <p:nvSpPr>
            <p:cNvPr id="21" name="对角圆角矩形 20"/>
            <p:cNvSpPr/>
            <p:nvPr/>
          </p:nvSpPr>
          <p:spPr>
            <a:xfrm>
              <a:off x="5369" y="3511"/>
              <a:ext cx="8461" cy="3780"/>
            </a:xfrm>
            <a:prstGeom prst="round2DiagRect">
              <a:avLst>
                <a:gd name="adj1" fmla="val 13492"/>
                <a:gd name="adj2" fmla="val 29761"/>
              </a:avLst>
            </a:prstGeom>
            <a:solidFill>
              <a:srgbClr val="8BD8DB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" name="对角圆角矩形 21"/>
            <p:cNvSpPr/>
            <p:nvPr/>
          </p:nvSpPr>
          <p:spPr>
            <a:xfrm>
              <a:off x="5560" y="3712"/>
              <a:ext cx="8079" cy="3377"/>
            </a:xfrm>
            <a:prstGeom prst="round2DiagRect">
              <a:avLst>
                <a:gd name="adj1" fmla="val 0"/>
                <a:gd name="adj2" fmla="val 28309"/>
              </a:avLst>
            </a:prstGeom>
            <a:solidFill>
              <a:srgbClr val="EDF9FA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369" y="3510"/>
              <a:ext cx="454" cy="454"/>
            </a:xfrm>
            <a:prstGeom prst="ellipse">
              <a:avLst/>
            </a:prstGeom>
            <a:solidFill>
              <a:srgbClr val="5FCACD"/>
            </a:solidFill>
            <a:ln w="1016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258" y="4190"/>
              <a:ext cx="7382" cy="24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答：共有</a:t>
              </a:r>
              <a:r>
                <a:rPr lang="en-US" altLang="zh-CN" sz="2800" b="1">
                  <a:solidFill>
                    <a:srgbClr val="FF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6</a:t>
              </a:r>
              <a:r>
                <a:rPr lang="zh-CN" altLang="en-US" sz="2800" b="1">
                  <a:solidFill>
                    <a:srgbClr val="FF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种情况。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13376" y="6837"/>
              <a:ext cx="454" cy="454"/>
            </a:xfrm>
            <a:prstGeom prst="ellipse">
              <a:avLst/>
            </a:prstGeom>
            <a:solidFill>
              <a:srgbClr val="5FCACD"/>
            </a:solidFill>
            <a:ln w="1016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080385" y="3489960"/>
            <a:ext cx="21539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20</a:t>
            </a:r>
            <a:r>
              <a:rPr lang="zh-CN" altLang="en-US" sz="2800" b="1">
                <a:solidFill>
                  <a:srgbClr val="C00000"/>
                </a:solidFill>
              </a:rPr>
              <a:t>元   </a:t>
            </a:r>
            <a:r>
              <a:rPr lang="en-US" altLang="zh-CN" sz="2800" b="1">
                <a:solidFill>
                  <a:srgbClr val="C00000"/>
                </a:solidFill>
              </a:rPr>
              <a:t>10</a:t>
            </a:r>
            <a:r>
              <a:rPr lang="zh-CN" altLang="en-US" sz="2800" b="1">
                <a:solidFill>
                  <a:srgbClr val="C00000"/>
                </a:solidFill>
              </a:rPr>
              <a:t>元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465445" y="3489960"/>
            <a:ext cx="21539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20</a:t>
            </a:r>
            <a:r>
              <a:rPr lang="zh-CN" altLang="en-US" sz="2800" b="1">
                <a:solidFill>
                  <a:srgbClr val="C00000"/>
                </a:solidFill>
              </a:rPr>
              <a:t>元   </a:t>
            </a:r>
            <a:r>
              <a:rPr lang="en-US" altLang="zh-CN" sz="2800" b="1">
                <a:solidFill>
                  <a:srgbClr val="C00000"/>
                </a:solidFill>
              </a:rPr>
              <a:t>5</a:t>
            </a:r>
            <a:r>
              <a:rPr lang="zh-CN" altLang="en-US" sz="2800" b="1">
                <a:solidFill>
                  <a:srgbClr val="C00000"/>
                </a:solidFill>
              </a:rPr>
              <a:t>元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909560" y="3489960"/>
            <a:ext cx="21539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20</a:t>
            </a:r>
            <a:r>
              <a:rPr lang="zh-CN" altLang="en-US" sz="2800" b="1">
                <a:solidFill>
                  <a:srgbClr val="C00000"/>
                </a:solidFill>
              </a:rPr>
              <a:t>元   </a:t>
            </a:r>
            <a:r>
              <a:rPr lang="en-US" altLang="zh-CN" sz="2800" b="1">
                <a:solidFill>
                  <a:srgbClr val="C00000"/>
                </a:solidFill>
              </a:rPr>
              <a:t>1</a:t>
            </a:r>
            <a:r>
              <a:rPr lang="zh-CN" altLang="en-US" sz="2800" b="1">
                <a:solidFill>
                  <a:srgbClr val="C00000"/>
                </a:solidFill>
              </a:rPr>
              <a:t>元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080385" y="4192905"/>
            <a:ext cx="21539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10</a:t>
            </a:r>
            <a:r>
              <a:rPr lang="zh-CN" altLang="en-US" sz="2800" b="1">
                <a:solidFill>
                  <a:srgbClr val="C00000"/>
                </a:solidFill>
              </a:rPr>
              <a:t>元   </a:t>
            </a:r>
            <a:r>
              <a:rPr lang="en-US" altLang="zh-CN" sz="2800" b="1">
                <a:solidFill>
                  <a:srgbClr val="C00000"/>
                </a:solidFill>
              </a:rPr>
              <a:t>5</a:t>
            </a:r>
            <a:r>
              <a:rPr lang="zh-CN" altLang="en-US" sz="2800" b="1">
                <a:solidFill>
                  <a:srgbClr val="C00000"/>
                </a:solidFill>
              </a:rPr>
              <a:t>元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342255" y="4201795"/>
            <a:ext cx="21539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10</a:t>
            </a:r>
            <a:r>
              <a:rPr lang="zh-CN" altLang="en-US" sz="2800" b="1">
                <a:solidFill>
                  <a:srgbClr val="C00000"/>
                </a:solidFill>
              </a:rPr>
              <a:t>元   </a:t>
            </a:r>
            <a:r>
              <a:rPr lang="en-US" altLang="zh-CN" sz="2800" b="1">
                <a:solidFill>
                  <a:srgbClr val="C00000"/>
                </a:solidFill>
              </a:rPr>
              <a:t>1</a:t>
            </a:r>
            <a:r>
              <a:rPr lang="zh-CN" altLang="en-US" sz="2800" b="1">
                <a:solidFill>
                  <a:srgbClr val="C00000"/>
                </a:solidFill>
              </a:rPr>
              <a:t>元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800340" y="4192905"/>
            <a:ext cx="21539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5</a:t>
            </a:r>
            <a:r>
              <a:rPr lang="zh-CN" altLang="en-US" sz="2800" b="1">
                <a:solidFill>
                  <a:srgbClr val="C00000"/>
                </a:solidFill>
              </a:rPr>
              <a:t>元   </a:t>
            </a:r>
            <a:r>
              <a:rPr lang="en-US" altLang="zh-CN" sz="2800" b="1">
                <a:solidFill>
                  <a:srgbClr val="C00000"/>
                </a:solidFill>
              </a:rPr>
              <a:t>1</a:t>
            </a:r>
            <a:r>
              <a:rPr lang="zh-CN" altLang="en-US" sz="2800" b="1">
                <a:solidFill>
                  <a:srgbClr val="C00000"/>
                </a:solidFill>
              </a:rPr>
              <a:t>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矩形 20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25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459734" y="169271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22"/>
          <p:cNvSpPr txBox="1"/>
          <p:nvPr/>
        </p:nvSpPr>
        <p:spPr>
          <a:xfrm flipH="1">
            <a:off x="3444273" y="1513941"/>
            <a:ext cx="5975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27" name="图片 26" descr="图片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28" name="图片 27" descr="ktxj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29" name="圆角矩形 28"/>
          <p:cNvSpPr/>
          <p:nvPr/>
        </p:nvSpPr>
        <p:spPr>
          <a:xfrm>
            <a:off x="1241425" y="1625600"/>
            <a:ext cx="8697595" cy="92773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学习了复式统计表与搭配。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241425" y="2883535"/>
            <a:ext cx="8996045" cy="92773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会用排列与组合的知识组数。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173863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173863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22"/>
          <p:cNvSpPr txBox="1"/>
          <p:nvPr/>
        </p:nvSpPr>
        <p:spPr>
          <a:xfrm flipH="1">
            <a:off x="2859405" y="1810385"/>
            <a:ext cx="9256395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教材第113页练习二十三第13题。</a:t>
            </a:r>
          </a:p>
        </p:txBody>
      </p:sp>
      <p:sp>
        <p:nvSpPr>
          <p:cNvPr id="14" name="文本框 22"/>
          <p:cNvSpPr txBox="1"/>
          <p:nvPr/>
        </p:nvSpPr>
        <p:spPr>
          <a:xfrm flipH="1">
            <a:off x="2859167" y="279838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5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17" name="图片 16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8" name="图片 17" descr="zys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气球"/>
          <p:cNvGrpSpPr/>
          <p:nvPr/>
        </p:nvGrpSpPr>
        <p:grpSpPr>
          <a:xfrm>
            <a:off x="3359785" y="362585"/>
            <a:ext cx="5472430" cy="2160270"/>
            <a:chOff x="6827" y="3699"/>
            <a:chExt cx="6022" cy="3402"/>
          </a:xfrm>
        </p:grpSpPr>
        <p:pic>
          <p:nvPicPr>
            <p:cNvPr id="8" name="图片 7" descr="F:\稻壳-阿源设计\H活动供稿\2020-01-07-文本框\SVG-横着\横着_卡通 5.svg横着_卡通 5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6827" y="3699"/>
              <a:ext cx="6022" cy="340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7799" y="4818"/>
              <a:ext cx="4613" cy="150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b="1">
                  <a:solidFill>
                    <a:srgbClr val="C00000"/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同学们,关于统计的知识说说你都学到了什么。</a:t>
              </a:r>
            </a:p>
          </p:txBody>
        </p:sp>
      </p:grpSp>
      <p:pic>
        <p:nvPicPr>
          <p:cNvPr id="12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230505" y="173355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14" name="图片 1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2570480" y="2522855"/>
            <a:ext cx="5372735" cy="964565"/>
            <a:chOff x="5370" y="3510"/>
            <a:chExt cx="8461" cy="3780"/>
          </a:xfrm>
        </p:grpSpPr>
        <p:grpSp>
          <p:nvGrpSpPr>
            <p:cNvPr id="6" name="组合 5"/>
            <p:cNvGrpSpPr/>
            <p:nvPr/>
          </p:nvGrpSpPr>
          <p:grpSpPr>
            <a:xfrm>
              <a:off x="5370" y="3510"/>
              <a:ext cx="8461" cy="3780"/>
              <a:chOff x="3409633" y="2228850"/>
              <a:chExt cx="5372735" cy="2400300"/>
            </a:xfrm>
          </p:grpSpPr>
          <p:sp>
            <p:nvSpPr>
              <p:cNvPr id="4" name="矩形: 圆角 3"/>
              <p:cNvSpPr/>
              <p:nvPr/>
            </p:nvSpPr>
            <p:spPr>
              <a:xfrm>
                <a:off x="3409633" y="2228850"/>
                <a:ext cx="5372735" cy="2400300"/>
              </a:xfrm>
              <a:prstGeom prst="roundRect">
                <a:avLst>
                  <a:gd name="adj" fmla="val 2722"/>
                </a:avLst>
              </a:prstGeom>
              <a:noFill/>
              <a:ln w="38100">
                <a:solidFill>
                  <a:srgbClr val="4A71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5" name="同侧圆角矩形 2"/>
              <p:cNvSpPr/>
              <p:nvPr/>
            </p:nvSpPr>
            <p:spPr>
              <a:xfrm>
                <a:off x="3409633" y="2228850"/>
                <a:ext cx="5372735" cy="1174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" name="剪去同侧角的矩形 3"/>
              <p:cNvSpPr/>
              <p:nvPr/>
            </p:nvSpPr>
            <p:spPr>
              <a:xfrm rot="10800000">
                <a:off x="5114290" y="2241550"/>
                <a:ext cx="1963420" cy="209550"/>
              </a:xfrm>
              <a:prstGeom prst="snip2SameRect">
                <a:avLst>
                  <a:gd name="adj1" fmla="val 50000"/>
                  <a:gd name="adj2" fmla="val 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5528" y="4622"/>
              <a:ext cx="7930" cy="20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solidFill>
                    <a:srgbClr val="00B050"/>
                  </a:solidFill>
                  <a:latin typeface="汉仪雅酷黑 65W" panose="020B0604020202020204" charset="-122"/>
                  <a:ea typeface="汉仪雅酷黑 65W" panose="020B0604020202020204" charset="-122"/>
                  <a:cs typeface="汉仪雅酷黑 65W" panose="020B0604020202020204" charset="-122"/>
                  <a:sym typeface="+mn-ea"/>
                </a:rPr>
                <a:t>我们学会了数据的整理与收集。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116705" y="3940175"/>
            <a:ext cx="5372735" cy="964565"/>
            <a:chOff x="5370" y="3510"/>
            <a:chExt cx="8461" cy="3780"/>
          </a:xfrm>
        </p:grpSpPr>
        <p:grpSp>
          <p:nvGrpSpPr>
            <p:cNvPr id="16" name="组合 15"/>
            <p:cNvGrpSpPr/>
            <p:nvPr/>
          </p:nvGrpSpPr>
          <p:grpSpPr>
            <a:xfrm>
              <a:off x="5370" y="3510"/>
              <a:ext cx="8461" cy="3780"/>
              <a:chOff x="3409633" y="2228850"/>
              <a:chExt cx="5372735" cy="2400300"/>
            </a:xfrm>
          </p:grpSpPr>
          <p:sp>
            <p:nvSpPr>
              <p:cNvPr id="17" name="矩形: 圆角 3"/>
              <p:cNvSpPr/>
              <p:nvPr/>
            </p:nvSpPr>
            <p:spPr>
              <a:xfrm>
                <a:off x="3409633" y="2228850"/>
                <a:ext cx="5372735" cy="2400300"/>
              </a:xfrm>
              <a:prstGeom prst="roundRect">
                <a:avLst>
                  <a:gd name="adj" fmla="val 2722"/>
                </a:avLst>
              </a:prstGeom>
              <a:noFill/>
              <a:ln w="38100">
                <a:solidFill>
                  <a:srgbClr val="4A71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9" name="同侧圆角矩形 2"/>
              <p:cNvSpPr/>
              <p:nvPr/>
            </p:nvSpPr>
            <p:spPr>
              <a:xfrm>
                <a:off x="3409633" y="2228850"/>
                <a:ext cx="5372735" cy="1174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0" name="剪去同侧角的矩形 3"/>
              <p:cNvSpPr/>
              <p:nvPr/>
            </p:nvSpPr>
            <p:spPr>
              <a:xfrm rot="10800000">
                <a:off x="5114290" y="2241550"/>
                <a:ext cx="1963420" cy="209550"/>
              </a:xfrm>
              <a:prstGeom prst="snip2SameRect">
                <a:avLst>
                  <a:gd name="adj1" fmla="val 50000"/>
                  <a:gd name="adj2" fmla="val 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5528" y="4622"/>
              <a:ext cx="7930" cy="20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solidFill>
                    <a:srgbClr val="00B050"/>
                  </a:solidFill>
                  <a:latin typeface="汉仪雅酷黑 65W" panose="020B0604020202020204" charset="-122"/>
                  <a:ea typeface="汉仪雅酷黑 65W" panose="020B0604020202020204" charset="-122"/>
                  <a:cs typeface="汉仪雅酷黑 65W" panose="020B0604020202020204" charset="-122"/>
                  <a:sym typeface="+mn-ea"/>
                </a:rPr>
                <a:t>我们还学过了统计表。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948305" y="5299075"/>
            <a:ext cx="5372735" cy="964565"/>
            <a:chOff x="5370" y="3510"/>
            <a:chExt cx="8461" cy="3780"/>
          </a:xfrm>
        </p:grpSpPr>
        <p:grpSp>
          <p:nvGrpSpPr>
            <p:cNvPr id="23" name="组合 22"/>
            <p:cNvGrpSpPr/>
            <p:nvPr/>
          </p:nvGrpSpPr>
          <p:grpSpPr>
            <a:xfrm>
              <a:off x="5370" y="3510"/>
              <a:ext cx="8461" cy="3780"/>
              <a:chOff x="3409633" y="2228850"/>
              <a:chExt cx="5372735" cy="2400300"/>
            </a:xfrm>
          </p:grpSpPr>
          <p:sp>
            <p:nvSpPr>
              <p:cNvPr id="24" name="矩形: 圆角 3"/>
              <p:cNvSpPr/>
              <p:nvPr/>
            </p:nvSpPr>
            <p:spPr>
              <a:xfrm>
                <a:off x="3409633" y="2228850"/>
                <a:ext cx="5372735" cy="2400300"/>
              </a:xfrm>
              <a:prstGeom prst="roundRect">
                <a:avLst>
                  <a:gd name="adj" fmla="val 2722"/>
                </a:avLst>
              </a:prstGeom>
              <a:noFill/>
              <a:ln w="38100">
                <a:solidFill>
                  <a:srgbClr val="4A71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5" name="同侧圆角矩形 2"/>
              <p:cNvSpPr/>
              <p:nvPr/>
            </p:nvSpPr>
            <p:spPr>
              <a:xfrm>
                <a:off x="3409633" y="2228850"/>
                <a:ext cx="5372735" cy="1174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6" name="剪去同侧角的矩形 3"/>
              <p:cNvSpPr/>
              <p:nvPr/>
            </p:nvSpPr>
            <p:spPr>
              <a:xfrm rot="10800000">
                <a:off x="5114290" y="2241550"/>
                <a:ext cx="1963420" cy="209550"/>
              </a:xfrm>
              <a:prstGeom prst="snip2SameRect">
                <a:avLst>
                  <a:gd name="adj1" fmla="val 50000"/>
                  <a:gd name="adj2" fmla="val 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5528" y="4622"/>
              <a:ext cx="7930" cy="20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solidFill>
                    <a:srgbClr val="00B050"/>
                  </a:solidFill>
                  <a:latin typeface="汉仪雅酷黑 65W" panose="020B0604020202020204" charset="-122"/>
                  <a:ea typeface="汉仪雅酷黑 65W" panose="020B0604020202020204" charset="-122"/>
                  <a:cs typeface="汉仪雅酷黑 65W" panose="020B0604020202020204" charset="-122"/>
                  <a:sym typeface="+mn-ea"/>
                </a:rPr>
                <a:t>我们还学习了复式统计表。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576830" y="1464310"/>
            <a:ext cx="7358380" cy="1071245"/>
            <a:chOff x="5370" y="3510"/>
            <a:chExt cx="8461" cy="3780"/>
          </a:xfrm>
        </p:grpSpPr>
        <p:grpSp>
          <p:nvGrpSpPr>
            <p:cNvPr id="2" name="组合 1"/>
            <p:cNvGrpSpPr/>
            <p:nvPr/>
          </p:nvGrpSpPr>
          <p:grpSpPr>
            <a:xfrm>
              <a:off x="5370" y="3510"/>
              <a:ext cx="8461" cy="3780"/>
              <a:chOff x="3409633" y="2228850"/>
              <a:chExt cx="5372735" cy="2400300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09633" y="2228850"/>
                <a:ext cx="5372735" cy="2400300"/>
              </a:xfrm>
              <a:prstGeom prst="rect">
                <a:avLst/>
              </a:prstGeom>
              <a:solidFill>
                <a:srgbClr val="1C6B9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3409950" y="2228850"/>
                <a:ext cx="607695" cy="607695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3552508" y="2377440"/>
                <a:ext cx="5086985" cy="2103120"/>
              </a:xfrm>
              <a:prstGeom prst="rect">
                <a:avLst/>
              </a:prstGeom>
              <a:solidFill>
                <a:schemeClr val="bg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997" y="4478"/>
              <a:ext cx="7206" cy="184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solidFill>
                    <a:srgbClr val="00B0F0"/>
                  </a:solidFill>
                  <a:latin typeface="汉仪雅酷黑 65W" panose="020B0604020202020204" charset="-122"/>
                  <a:ea typeface="汉仪雅酷黑 65W" panose="020B0604020202020204" charset="-122"/>
                  <a:cs typeface="汉仪雅酷黑 65W" panose="020B0604020202020204" charset="-122"/>
                  <a:sym typeface="+mn-ea"/>
                </a:rPr>
                <a:t>复式统计表和单式统计表有什么区别?</a:t>
              </a:r>
            </a:p>
          </p:txBody>
        </p:sp>
      </p:grpSp>
      <p:pic>
        <p:nvPicPr>
          <p:cNvPr id="1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230505" y="173355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14" name="图片 1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2348865" y="3217106"/>
            <a:ext cx="7673340" cy="830529"/>
            <a:chOff x="5370" y="3510"/>
            <a:chExt cx="8462" cy="3746"/>
          </a:xfrm>
        </p:grpSpPr>
        <p:sp>
          <p:nvSpPr>
            <p:cNvPr id="6" name="圆角矩形 5"/>
            <p:cNvSpPr/>
            <p:nvPr/>
          </p:nvSpPr>
          <p:spPr>
            <a:xfrm>
              <a:off x="5370" y="3510"/>
              <a:ext cx="8462" cy="428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  <a:effectLst>
              <a:outerShdw blurRad="38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682" y="3731"/>
              <a:ext cx="7838" cy="3525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72000">
                  <a:schemeClr val="bg1"/>
                </a:gs>
                <a:gs pos="100000">
                  <a:srgbClr val="E8E8E8"/>
                </a:gs>
              </a:gsLst>
              <a:lin ang="5400000" scaled="0"/>
            </a:gradFill>
            <a:ln w="25400">
              <a:noFill/>
            </a:ln>
            <a:effectLst>
              <a:innerShdw blurRad="50800" dist="50800" dir="162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167" y="4318"/>
              <a:ext cx="6869" cy="23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latin typeface="汉仪雅酷黑 65W" panose="020B0604020202020204" charset="-122"/>
                  <a:ea typeface="汉仪雅酷黑 65W" panose="020B0604020202020204" charset="-122"/>
                  <a:cs typeface="汉仪雅酷黑 65W" panose="020B0604020202020204" charset="-122"/>
                  <a:sym typeface="+mn-ea"/>
                </a:rPr>
                <a:t>单式统计表只能反映出一组数据的情况。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259330" y="4734560"/>
            <a:ext cx="7673340" cy="1500505"/>
            <a:chOff x="5370" y="3510"/>
            <a:chExt cx="8462" cy="3746"/>
          </a:xfrm>
        </p:grpSpPr>
        <p:sp>
          <p:nvSpPr>
            <p:cNvPr id="16" name="圆角矩形 15"/>
            <p:cNvSpPr/>
            <p:nvPr/>
          </p:nvSpPr>
          <p:spPr>
            <a:xfrm>
              <a:off x="5370" y="3510"/>
              <a:ext cx="8462" cy="428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  <a:effectLst>
              <a:outerShdw blurRad="38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682" y="3731"/>
              <a:ext cx="7838" cy="3525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72000">
                  <a:schemeClr val="bg1"/>
                </a:gs>
                <a:gs pos="100000">
                  <a:srgbClr val="E8E8E8"/>
                </a:gs>
              </a:gsLst>
              <a:lin ang="5400000" scaled="0"/>
            </a:gradFill>
            <a:ln w="25400">
              <a:noFill/>
            </a:ln>
            <a:effectLst>
              <a:innerShdw blurRad="50800" dist="50800" dir="162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167" y="4306"/>
              <a:ext cx="6869" cy="23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latin typeface="汉仪雅酷黑 65W" panose="020B0604020202020204" charset="-122"/>
                  <a:ea typeface="汉仪雅酷黑 65W" panose="020B0604020202020204" charset="-122"/>
                  <a:cs typeface="汉仪雅酷黑 65W" panose="020B0604020202020204" charset="-122"/>
                  <a:sym typeface="+mn-ea"/>
                </a:rPr>
                <a:t>复式统计表能够反映出多组数据的情况,便于进行数据间的比较。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7" name="组合 66"/>
          <p:cNvGrpSpPr/>
          <p:nvPr/>
        </p:nvGrpSpPr>
        <p:grpSpPr>
          <a:xfrm>
            <a:off x="198120" y="97790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sp>
        <p:nvSpPr>
          <p:cNvPr id="60" name="椭圆 59"/>
          <p:cNvSpPr/>
          <p:nvPr/>
        </p:nvSpPr>
        <p:spPr>
          <a:xfrm>
            <a:off x="2816662" y="516821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endParaRPr 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649470" y="372445"/>
            <a:ext cx="5372735" cy="800400"/>
            <a:chOff x="5370" y="3510"/>
            <a:chExt cx="8461" cy="3780"/>
          </a:xfrm>
        </p:grpSpPr>
        <p:grpSp>
          <p:nvGrpSpPr>
            <p:cNvPr id="5" name="组合 4"/>
            <p:cNvGrpSpPr/>
            <p:nvPr/>
          </p:nvGrpSpPr>
          <p:grpSpPr>
            <a:xfrm>
              <a:off x="5370" y="3510"/>
              <a:ext cx="8461" cy="3780"/>
              <a:chOff x="3409633" y="2228850"/>
              <a:chExt cx="5372735" cy="2400300"/>
            </a:xfrm>
          </p:grpSpPr>
          <p:sp>
            <p:nvSpPr>
              <p:cNvPr id="2" name="折角形 33"/>
              <p:cNvSpPr/>
              <p:nvPr/>
            </p:nvSpPr>
            <p:spPr>
              <a:xfrm>
                <a:off x="3409633" y="2228850"/>
                <a:ext cx="5372735" cy="2400300"/>
              </a:xfrm>
              <a:prstGeom prst="foldedCorner">
                <a:avLst>
                  <a:gd name="adj" fmla="val 2289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" name="任意多边形 8"/>
              <p:cNvSpPr/>
              <p:nvPr/>
            </p:nvSpPr>
            <p:spPr>
              <a:xfrm>
                <a:off x="3738601" y="2228851"/>
                <a:ext cx="462915" cy="514349"/>
              </a:xfrm>
              <a:custGeom>
                <a:avLst/>
                <a:gdLst>
                  <a:gd name="connsiteX0" fmla="*/ 0 w 1500"/>
                  <a:gd name="connsiteY0" fmla="*/ 0 h 1449"/>
                  <a:gd name="connsiteX1" fmla="*/ 1500 w 1500"/>
                  <a:gd name="connsiteY1" fmla="*/ 0 h 1449"/>
                  <a:gd name="connsiteX2" fmla="*/ 1500 w 1500"/>
                  <a:gd name="connsiteY2" fmla="*/ 1449 h 1449"/>
                  <a:gd name="connsiteX3" fmla="*/ 768 w 1500"/>
                  <a:gd name="connsiteY3" fmla="*/ 1098 h 1449"/>
                  <a:gd name="connsiteX4" fmla="*/ 0 w 1500"/>
                  <a:gd name="connsiteY4" fmla="*/ 1449 h 1449"/>
                  <a:gd name="connsiteX5" fmla="*/ 0 w 1500"/>
                  <a:gd name="connsiteY5" fmla="*/ 0 h 1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00" h="1449">
                    <a:moveTo>
                      <a:pt x="0" y="0"/>
                    </a:moveTo>
                    <a:lnTo>
                      <a:pt x="1500" y="0"/>
                    </a:lnTo>
                    <a:lnTo>
                      <a:pt x="1500" y="1449"/>
                    </a:lnTo>
                    <a:lnTo>
                      <a:pt x="768" y="1098"/>
                    </a:lnTo>
                    <a:lnTo>
                      <a:pt x="0" y="14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6807" y="4169"/>
              <a:ext cx="6453" cy="24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solidFill>
                    <a:srgbClr val="00B050"/>
                  </a:solidFill>
                  <a:latin typeface="汉仪雅酷黑 65W" panose="020B0604020202020204" charset="-122"/>
                  <a:ea typeface="汉仪雅酷黑 65W" panose="020B0604020202020204" charset="-122"/>
                  <a:cs typeface="汉仪雅酷黑 65W" panose="020B0604020202020204" charset="-122"/>
                  <a:sym typeface="+mn-ea"/>
                </a:rPr>
                <a:t>将统计表补充完整。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33475" y="1679575"/>
            <a:ext cx="3982720" cy="4202430"/>
            <a:chOff x="5370" y="3510"/>
            <a:chExt cx="8461" cy="3780"/>
          </a:xfrm>
        </p:grpSpPr>
        <p:grpSp>
          <p:nvGrpSpPr>
            <p:cNvPr id="8" name="组合 7"/>
            <p:cNvGrpSpPr/>
            <p:nvPr/>
          </p:nvGrpSpPr>
          <p:grpSpPr>
            <a:xfrm>
              <a:off x="5370" y="3510"/>
              <a:ext cx="8461" cy="3780"/>
              <a:chOff x="3409950" y="2228850"/>
              <a:chExt cx="5372735" cy="2400300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09950" y="2228850"/>
                <a:ext cx="5372735" cy="2400300"/>
              </a:xfrm>
              <a:prstGeom prst="rect">
                <a:avLst/>
              </a:prstGeom>
              <a:solidFill>
                <a:srgbClr val="2681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 rot="10800000">
                <a:off x="7600950" y="3687445"/>
                <a:ext cx="1181735" cy="941705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820" h="2247">
                    <a:moveTo>
                      <a:pt x="0" y="0"/>
                    </a:moveTo>
                    <a:lnTo>
                      <a:pt x="2820" y="0"/>
                    </a:lnTo>
                    <a:lnTo>
                      <a:pt x="2816" y="18"/>
                    </a:lnTo>
                    <a:cubicBezTo>
                      <a:pt x="2524" y="1295"/>
                      <a:pt x="1392" y="2247"/>
                      <a:pt x="40" y="2247"/>
                    </a:cubicBezTo>
                    <a:cubicBezTo>
                      <a:pt x="27" y="2247"/>
                      <a:pt x="15" y="2247"/>
                      <a:pt x="3" y="2247"/>
                    </a:cubicBezTo>
                    <a:lnTo>
                      <a:pt x="0" y="22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3410585" y="2229485"/>
                <a:ext cx="1442085" cy="1149350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820" h="2247">
                    <a:moveTo>
                      <a:pt x="0" y="0"/>
                    </a:moveTo>
                    <a:lnTo>
                      <a:pt x="2820" y="0"/>
                    </a:lnTo>
                    <a:lnTo>
                      <a:pt x="2816" y="18"/>
                    </a:lnTo>
                    <a:cubicBezTo>
                      <a:pt x="2524" y="1295"/>
                      <a:pt x="1392" y="2247"/>
                      <a:pt x="40" y="2247"/>
                    </a:cubicBezTo>
                    <a:cubicBezTo>
                      <a:pt x="27" y="2247"/>
                      <a:pt x="15" y="2247"/>
                      <a:pt x="3" y="2247"/>
                    </a:cubicBezTo>
                    <a:lnTo>
                      <a:pt x="0" y="22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3610610" y="2396490"/>
                <a:ext cx="4972050" cy="2065655"/>
              </a:xfrm>
              <a:custGeom>
                <a:avLst/>
                <a:gdLst>
                  <a:gd name="adj" fmla="val 6517"/>
                  <a:gd name="a" fmla="pin 0 adj 50000"/>
                  <a:gd name="x1" fmla="*/ ss a 100000"/>
                  <a:gd name="x2" fmla="+- r 0 x1"/>
                  <a:gd name="y2" fmla="+- b 0 x1"/>
                  <a:gd name="il" fmla="*/ x1 29289 100000"/>
                  <a:gd name="ir" fmla="+- r 0 il"/>
                  <a:gd name="ib" fmla="+- b 0 il"/>
                </a:gdLst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7830" h="3253">
                    <a:moveTo>
                      <a:pt x="0" y="1485"/>
                    </a:moveTo>
                    <a:lnTo>
                      <a:pt x="0" y="1768"/>
                    </a:lnTo>
                    <a:lnTo>
                      <a:pt x="137" y="1626"/>
                    </a:lnTo>
                    <a:lnTo>
                      <a:pt x="0" y="1485"/>
                    </a:lnTo>
                    <a:close/>
                    <a:moveTo>
                      <a:pt x="212" y="0"/>
                    </a:moveTo>
                    <a:lnTo>
                      <a:pt x="7618" y="0"/>
                    </a:lnTo>
                    <a:cubicBezTo>
                      <a:pt x="7735" y="0"/>
                      <a:pt x="7830" y="95"/>
                      <a:pt x="7830" y="212"/>
                    </a:cubicBezTo>
                    <a:lnTo>
                      <a:pt x="7830" y="1485"/>
                    </a:lnTo>
                    <a:lnTo>
                      <a:pt x="7694" y="1627"/>
                    </a:lnTo>
                    <a:lnTo>
                      <a:pt x="7830" y="1768"/>
                    </a:lnTo>
                    <a:lnTo>
                      <a:pt x="7830" y="3041"/>
                    </a:lnTo>
                    <a:cubicBezTo>
                      <a:pt x="7830" y="3158"/>
                      <a:pt x="7735" y="3253"/>
                      <a:pt x="7618" y="3253"/>
                    </a:cubicBezTo>
                    <a:lnTo>
                      <a:pt x="212" y="3253"/>
                    </a:lnTo>
                    <a:cubicBezTo>
                      <a:pt x="95" y="3253"/>
                      <a:pt x="0" y="3158"/>
                      <a:pt x="0" y="3041"/>
                    </a:cubicBezTo>
                    <a:lnTo>
                      <a:pt x="0" y="212"/>
                    </a:lnTo>
                    <a:cubicBezTo>
                      <a:pt x="0" y="95"/>
                      <a:pt x="95" y="0"/>
                      <a:pt x="21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6198" y="3843"/>
              <a:ext cx="6284" cy="318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本周温度记录</a:t>
              </a:r>
            </a:p>
            <a:p>
              <a:r>
                <a:rPr lang="zh-CN" altLang="en-US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周一：</a:t>
              </a:r>
              <a:r>
                <a:rPr lang="en-US" altLang="zh-CN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10~21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℃</a:t>
              </a:r>
            </a:p>
            <a:p>
              <a:r>
                <a:rPr lang="zh-CN" altLang="en-US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周二：</a:t>
              </a:r>
              <a:r>
                <a:rPr lang="en-US" altLang="zh-CN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10~21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℃</a:t>
              </a:r>
              <a:endParaRPr lang="en-US" altLang="zh-CN" sz="2800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endParaRPr>
            </a:p>
            <a:p>
              <a:r>
                <a:rPr lang="zh-CN" altLang="en-US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周三：</a:t>
              </a:r>
              <a:r>
                <a:rPr lang="en-US" altLang="zh-CN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11~23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℃</a:t>
              </a:r>
              <a:endParaRPr lang="en-US" altLang="zh-CN" sz="2800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endParaRPr>
            </a:p>
            <a:p>
              <a:r>
                <a:rPr lang="zh-CN" altLang="en-US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周四：</a:t>
              </a:r>
              <a:r>
                <a:rPr lang="en-US" altLang="zh-CN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12~24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℃</a:t>
              </a:r>
              <a:endParaRPr lang="en-US" altLang="zh-CN" sz="2800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endParaRPr>
            </a:p>
            <a:p>
              <a:r>
                <a:rPr lang="zh-CN" altLang="en-US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周五：</a:t>
              </a:r>
              <a:r>
                <a:rPr lang="en-US" altLang="zh-CN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11~22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℃</a:t>
              </a:r>
              <a:endParaRPr lang="en-US" altLang="zh-CN" sz="2800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endParaRPr>
            </a:p>
            <a:p>
              <a:r>
                <a:rPr lang="zh-CN" altLang="en-US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周六：</a:t>
              </a:r>
              <a:r>
                <a:rPr lang="en-US" altLang="zh-CN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11~21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℃</a:t>
              </a:r>
              <a:endParaRPr lang="en-US" altLang="zh-CN" sz="2800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endParaRPr>
            </a:p>
            <a:p>
              <a:r>
                <a:rPr lang="zh-CN" altLang="en-US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周日：</a:t>
              </a:r>
              <a:r>
                <a:rPr lang="en-US" altLang="zh-CN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12~22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℃</a:t>
              </a:r>
              <a:endParaRPr lang="en-US" altLang="zh-CN" sz="2800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endParaRPr>
            </a:p>
          </p:txBody>
        </p:sp>
      </p:grpSp>
      <p:graphicFrame>
        <p:nvGraphicFramePr>
          <p:cNvPr id="17" name="表格 16"/>
          <p:cNvGraphicFramePr/>
          <p:nvPr>
            <p:custDataLst>
              <p:tags r:id="rId1"/>
            </p:custDataLst>
          </p:nvPr>
        </p:nvGraphicFramePr>
        <p:xfrm>
          <a:off x="5318125" y="2857500"/>
          <a:ext cx="6469380" cy="2064385"/>
        </p:xfrm>
        <a:graphic>
          <a:graphicData uri="http://schemas.openxmlformats.org/drawingml/2006/table">
            <a:tbl>
              <a:tblPr firstRow="1" bandRow="1">
                <a:tableStyleId>{42A4B713-E4EE-46E5-9F0D-2DDC4A763010}</a:tableStyleId>
              </a:tblPr>
              <a:tblGrid>
                <a:gridCol w="2271395"/>
                <a:gridCol w="600075"/>
                <a:gridCol w="600075"/>
                <a:gridCol w="599440"/>
                <a:gridCol w="598170"/>
                <a:gridCol w="600075"/>
                <a:gridCol w="600075"/>
                <a:gridCol w="600075"/>
              </a:tblGrid>
              <a:tr h="4464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/>
                        <a:t> </a:t>
                      </a:r>
                      <a:endParaRPr lang="en-US" altLang="en-US" sz="2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/>
                        <a:t>一</a:t>
                      </a:r>
                      <a:endParaRPr lang="en-US" altLang="en-US" sz="2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/>
                        <a:t>二</a:t>
                      </a:r>
                      <a:endParaRPr lang="en-US" altLang="en-US" sz="2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/>
                        <a:t>三</a:t>
                      </a:r>
                      <a:endParaRPr lang="en-US" altLang="en-US" sz="2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/>
                        <a:t>四</a:t>
                      </a:r>
                      <a:endParaRPr lang="en-US" altLang="en-US" sz="2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/>
                        <a:t>五</a:t>
                      </a:r>
                      <a:endParaRPr lang="en-US" altLang="en-US" sz="2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/>
                        <a:t>六</a:t>
                      </a:r>
                      <a:endParaRPr lang="en-US" altLang="en-US" sz="2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/>
                        <a:t>日</a:t>
                      </a:r>
                      <a:endParaRPr lang="en-US" altLang="en-US" sz="2800"/>
                    </a:p>
                  </a:txBody>
                  <a:tcPr marL="0" marR="0" marT="0" marB="0" anchor="ctr"/>
                </a:tc>
              </a:tr>
              <a:tr h="8089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/>
                        <a:t>最高温度/℃</a:t>
                      </a:r>
                      <a:endParaRPr lang="en-US" altLang="en-US" sz="2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/>
                        <a:t> </a:t>
                      </a:r>
                      <a:endParaRPr lang="en-US" altLang="en-US" sz="2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/>
                        <a:t> </a:t>
                      </a:r>
                      <a:endParaRPr lang="en-US" altLang="en-US" sz="2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/>
                        <a:t> </a:t>
                      </a:r>
                      <a:endParaRPr lang="en-US" altLang="en-US" sz="2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/>
                        <a:t> </a:t>
                      </a:r>
                      <a:endParaRPr lang="en-US" altLang="en-US" sz="2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/>
                        <a:t> </a:t>
                      </a:r>
                      <a:endParaRPr lang="en-US" altLang="en-US" sz="2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/>
                        <a:t> </a:t>
                      </a:r>
                      <a:endParaRPr lang="en-US" altLang="en-US" sz="2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/>
                        <a:t> </a:t>
                      </a:r>
                      <a:endParaRPr lang="en-US" altLang="en-US" sz="2800"/>
                    </a:p>
                  </a:txBody>
                  <a:tcPr marL="0" marR="0" marT="0" marB="0" anchor="ctr"/>
                </a:tc>
              </a:tr>
              <a:tr h="8089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/>
                        <a:t>最低温度/℃</a:t>
                      </a:r>
                      <a:endParaRPr lang="en-US" altLang="en-US" sz="2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/>
                        <a:t> </a:t>
                      </a:r>
                      <a:endParaRPr lang="en-US" altLang="en-US" sz="2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/>
                        <a:t> </a:t>
                      </a:r>
                      <a:endParaRPr lang="en-US" altLang="en-US" sz="2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/>
                        <a:t> </a:t>
                      </a:r>
                      <a:endParaRPr lang="en-US" altLang="en-US" sz="2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/>
                        <a:t> </a:t>
                      </a:r>
                      <a:endParaRPr lang="en-US" altLang="en-US" sz="2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/>
                        <a:t> </a:t>
                      </a:r>
                      <a:endParaRPr lang="en-US" altLang="en-US" sz="2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/>
                        <a:t> </a:t>
                      </a:r>
                      <a:endParaRPr lang="en-US" altLang="en-US" sz="2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800"/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7653020" y="3535680"/>
            <a:ext cx="702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653020" y="4233545"/>
            <a:ext cx="702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21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246745" y="3535680"/>
            <a:ext cx="702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246745" y="4233545"/>
            <a:ext cx="702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21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840470" y="3535680"/>
            <a:ext cx="702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840470" y="4233545"/>
            <a:ext cx="702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23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9434195" y="3535680"/>
            <a:ext cx="702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9434195" y="4233545"/>
            <a:ext cx="702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24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0027920" y="3535680"/>
            <a:ext cx="702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0027920" y="4233545"/>
            <a:ext cx="702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22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0621645" y="3535680"/>
            <a:ext cx="702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0621645" y="4233545"/>
            <a:ext cx="702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21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1215370" y="3535680"/>
            <a:ext cx="702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1215370" y="4233545"/>
            <a:ext cx="702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22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7" name="组合 66"/>
          <p:cNvGrpSpPr/>
          <p:nvPr/>
        </p:nvGrpSpPr>
        <p:grpSpPr>
          <a:xfrm>
            <a:off x="198120" y="97790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sp>
        <p:nvSpPr>
          <p:cNvPr id="60" name="椭圆 59"/>
          <p:cNvSpPr/>
          <p:nvPr/>
        </p:nvSpPr>
        <p:spPr>
          <a:xfrm>
            <a:off x="2816662" y="516821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endParaRPr 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649470" y="372445"/>
            <a:ext cx="5372735" cy="800400"/>
            <a:chOff x="5370" y="3510"/>
            <a:chExt cx="8461" cy="3780"/>
          </a:xfrm>
        </p:grpSpPr>
        <p:grpSp>
          <p:nvGrpSpPr>
            <p:cNvPr id="5" name="组合 4"/>
            <p:cNvGrpSpPr/>
            <p:nvPr/>
          </p:nvGrpSpPr>
          <p:grpSpPr>
            <a:xfrm>
              <a:off x="5370" y="3510"/>
              <a:ext cx="8461" cy="3780"/>
              <a:chOff x="3409633" y="2228850"/>
              <a:chExt cx="5372735" cy="2400300"/>
            </a:xfrm>
          </p:grpSpPr>
          <p:sp>
            <p:nvSpPr>
              <p:cNvPr id="2" name="折角形 33"/>
              <p:cNvSpPr/>
              <p:nvPr/>
            </p:nvSpPr>
            <p:spPr>
              <a:xfrm>
                <a:off x="3409633" y="2228850"/>
                <a:ext cx="5372735" cy="2400300"/>
              </a:xfrm>
              <a:prstGeom prst="foldedCorner">
                <a:avLst>
                  <a:gd name="adj" fmla="val 2289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" name="任意多边形 8"/>
              <p:cNvSpPr/>
              <p:nvPr/>
            </p:nvSpPr>
            <p:spPr>
              <a:xfrm>
                <a:off x="3738601" y="2228851"/>
                <a:ext cx="462915" cy="514349"/>
              </a:xfrm>
              <a:custGeom>
                <a:avLst/>
                <a:gdLst>
                  <a:gd name="connsiteX0" fmla="*/ 0 w 1500"/>
                  <a:gd name="connsiteY0" fmla="*/ 0 h 1449"/>
                  <a:gd name="connsiteX1" fmla="*/ 1500 w 1500"/>
                  <a:gd name="connsiteY1" fmla="*/ 0 h 1449"/>
                  <a:gd name="connsiteX2" fmla="*/ 1500 w 1500"/>
                  <a:gd name="connsiteY2" fmla="*/ 1449 h 1449"/>
                  <a:gd name="connsiteX3" fmla="*/ 768 w 1500"/>
                  <a:gd name="connsiteY3" fmla="*/ 1098 h 1449"/>
                  <a:gd name="connsiteX4" fmla="*/ 0 w 1500"/>
                  <a:gd name="connsiteY4" fmla="*/ 1449 h 1449"/>
                  <a:gd name="connsiteX5" fmla="*/ 0 w 1500"/>
                  <a:gd name="connsiteY5" fmla="*/ 0 h 1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00" h="1449">
                    <a:moveTo>
                      <a:pt x="0" y="0"/>
                    </a:moveTo>
                    <a:lnTo>
                      <a:pt x="1500" y="0"/>
                    </a:lnTo>
                    <a:lnTo>
                      <a:pt x="1500" y="1449"/>
                    </a:lnTo>
                    <a:lnTo>
                      <a:pt x="768" y="1098"/>
                    </a:lnTo>
                    <a:lnTo>
                      <a:pt x="0" y="14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6807" y="4169"/>
              <a:ext cx="6453" cy="24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solidFill>
                    <a:srgbClr val="00B050"/>
                  </a:solidFill>
                  <a:latin typeface="汉仪雅酷黑 65W" panose="020B0604020202020204" charset="-122"/>
                  <a:ea typeface="汉仪雅酷黑 65W" panose="020B0604020202020204" charset="-122"/>
                  <a:cs typeface="汉仪雅酷黑 65W" panose="020B0604020202020204" charset="-122"/>
                  <a:sym typeface="+mn-ea"/>
                </a:rPr>
                <a:t>将统计表补充完整。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33475" y="1679575"/>
            <a:ext cx="3982720" cy="4202430"/>
            <a:chOff x="5370" y="3510"/>
            <a:chExt cx="8461" cy="3780"/>
          </a:xfrm>
        </p:grpSpPr>
        <p:grpSp>
          <p:nvGrpSpPr>
            <p:cNvPr id="8" name="组合 7"/>
            <p:cNvGrpSpPr/>
            <p:nvPr/>
          </p:nvGrpSpPr>
          <p:grpSpPr>
            <a:xfrm>
              <a:off x="5370" y="3510"/>
              <a:ext cx="8461" cy="3780"/>
              <a:chOff x="3409950" y="2228850"/>
              <a:chExt cx="5372735" cy="2400300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09950" y="2228850"/>
                <a:ext cx="5372735" cy="2400300"/>
              </a:xfrm>
              <a:prstGeom prst="rect">
                <a:avLst/>
              </a:prstGeom>
              <a:solidFill>
                <a:srgbClr val="2681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 rot="10800000">
                <a:off x="7600950" y="3687445"/>
                <a:ext cx="1181735" cy="941705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820" h="2247">
                    <a:moveTo>
                      <a:pt x="0" y="0"/>
                    </a:moveTo>
                    <a:lnTo>
                      <a:pt x="2820" y="0"/>
                    </a:lnTo>
                    <a:lnTo>
                      <a:pt x="2816" y="18"/>
                    </a:lnTo>
                    <a:cubicBezTo>
                      <a:pt x="2524" y="1295"/>
                      <a:pt x="1392" y="2247"/>
                      <a:pt x="40" y="2247"/>
                    </a:cubicBezTo>
                    <a:cubicBezTo>
                      <a:pt x="27" y="2247"/>
                      <a:pt x="15" y="2247"/>
                      <a:pt x="3" y="2247"/>
                    </a:cubicBezTo>
                    <a:lnTo>
                      <a:pt x="0" y="22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3410585" y="2229485"/>
                <a:ext cx="1442085" cy="1149350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820" h="2247">
                    <a:moveTo>
                      <a:pt x="0" y="0"/>
                    </a:moveTo>
                    <a:lnTo>
                      <a:pt x="2820" y="0"/>
                    </a:lnTo>
                    <a:lnTo>
                      <a:pt x="2816" y="18"/>
                    </a:lnTo>
                    <a:cubicBezTo>
                      <a:pt x="2524" y="1295"/>
                      <a:pt x="1392" y="2247"/>
                      <a:pt x="40" y="2247"/>
                    </a:cubicBezTo>
                    <a:cubicBezTo>
                      <a:pt x="27" y="2247"/>
                      <a:pt x="15" y="2247"/>
                      <a:pt x="3" y="2247"/>
                    </a:cubicBezTo>
                    <a:lnTo>
                      <a:pt x="0" y="22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3610610" y="2396490"/>
                <a:ext cx="4972050" cy="2065655"/>
              </a:xfrm>
              <a:custGeom>
                <a:avLst/>
                <a:gdLst>
                  <a:gd name="adj" fmla="val 6517"/>
                  <a:gd name="a" fmla="pin 0 adj 50000"/>
                  <a:gd name="x1" fmla="*/ ss a 100000"/>
                  <a:gd name="x2" fmla="+- r 0 x1"/>
                  <a:gd name="y2" fmla="+- b 0 x1"/>
                  <a:gd name="il" fmla="*/ x1 29289 100000"/>
                  <a:gd name="ir" fmla="+- r 0 il"/>
                  <a:gd name="ib" fmla="+- b 0 il"/>
                </a:gdLst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7830" h="3253">
                    <a:moveTo>
                      <a:pt x="0" y="1485"/>
                    </a:moveTo>
                    <a:lnTo>
                      <a:pt x="0" y="1768"/>
                    </a:lnTo>
                    <a:lnTo>
                      <a:pt x="137" y="1626"/>
                    </a:lnTo>
                    <a:lnTo>
                      <a:pt x="0" y="1485"/>
                    </a:lnTo>
                    <a:close/>
                    <a:moveTo>
                      <a:pt x="212" y="0"/>
                    </a:moveTo>
                    <a:lnTo>
                      <a:pt x="7618" y="0"/>
                    </a:lnTo>
                    <a:cubicBezTo>
                      <a:pt x="7735" y="0"/>
                      <a:pt x="7830" y="95"/>
                      <a:pt x="7830" y="212"/>
                    </a:cubicBezTo>
                    <a:lnTo>
                      <a:pt x="7830" y="1485"/>
                    </a:lnTo>
                    <a:lnTo>
                      <a:pt x="7694" y="1627"/>
                    </a:lnTo>
                    <a:lnTo>
                      <a:pt x="7830" y="1768"/>
                    </a:lnTo>
                    <a:lnTo>
                      <a:pt x="7830" y="3041"/>
                    </a:lnTo>
                    <a:cubicBezTo>
                      <a:pt x="7830" y="3158"/>
                      <a:pt x="7735" y="3253"/>
                      <a:pt x="7618" y="3253"/>
                    </a:cubicBezTo>
                    <a:lnTo>
                      <a:pt x="212" y="3253"/>
                    </a:lnTo>
                    <a:cubicBezTo>
                      <a:pt x="95" y="3253"/>
                      <a:pt x="0" y="3158"/>
                      <a:pt x="0" y="3041"/>
                    </a:cubicBezTo>
                    <a:lnTo>
                      <a:pt x="0" y="212"/>
                    </a:lnTo>
                    <a:cubicBezTo>
                      <a:pt x="0" y="95"/>
                      <a:pt x="95" y="0"/>
                      <a:pt x="21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6198" y="3843"/>
              <a:ext cx="6284" cy="318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本周温度记录</a:t>
              </a:r>
            </a:p>
            <a:p>
              <a:r>
                <a:rPr lang="zh-CN" altLang="en-US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周一：</a:t>
              </a:r>
              <a:r>
                <a:rPr lang="en-US" altLang="zh-CN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10~21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℃</a:t>
              </a:r>
            </a:p>
            <a:p>
              <a:r>
                <a:rPr lang="zh-CN" altLang="en-US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周二：</a:t>
              </a:r>
              <a:r>
                <a:rPr lang="en-US" altLang="zh-CN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10~21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℃</a:t>
              </a:r>
              <a:endParaRPr lang="en-US" altLang="zh-CN" sz="2800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endParaRPr>
            </a:p>
            <a:p>
              <a:r>
                <a:rPr lang="zh-CN" altLang="en-US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周三：</a:t>
              </a:r>
              <a:r>
                <a:rPr lang="en-US" altLang="zh-CN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11~23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℃</a:t>
              </a:r>
              <a:endParaRPr lang="en-US" altLang="zh-CN" sz="2800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endParaRPr>
            </a:p>
            <a:p>
              <a:r>
                <a:rPr lang="zh-CN" altLang="en-US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周四：</a:t>
              </a:r>
              <a:r>
                <a:rPr lang="en-US" altLang="zh-CN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12~24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℃</a:t>
              </a:r>
              <a:endParaRPr lang="en-US" altLang="zh-CN" sz="2800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endParaRPr>
            </a:p>
            <a:p>
              <a:r>
                <a:rPr lang="zh-CN" altLang="en-US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周五：</a:t>
              </a:r>
              <a:r>
                <a:rPr lang="en-US" altLang="zh-CN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11~22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℃</a:t>
              </a:r>
              <a:endParaRPr lang="en-US" altLang="zh-CN" sz="2800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endParaRPr>
            </a:p>
            <a:p>
              <a:r>
                <a:rPr lang="zh-CN" altLang="en-US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周六：</a:t>
              </a:r>
              <a:r>
                <a:rPr lang="en-US" altLang="zh-CN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11~21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℃</a:t>
              </a:r>
              <a:endParaRPr lang="en-US" altLang="zh-CN" sz="2800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endParaRPr>
            </a:p>
            <a:p>
              <a:r>
                <a:rPr lang="zh-CN" altLang="en-US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周日：</a:t>
              </a:r>
              <a:r>
                <a:rPr lang="en-US" altLang="zh-CN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12~22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℃</a:t>
              </a:r>
              <a:endParaRPr lang="en-US" altLang="zh-CN" sz="2800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41315" y="1679575"/>
            <a:ext cx="6167120" cy="4323715"/>
            <a:chOff x="5369" y="3510"/>
            <a:chExt cx="8461" cy="3781"/>
          </a:xfrm>
        </p:grpSpPr>
        <p:sp>
          <p:nvSpPr>
            <p:cNvPr id="16" name="对角圆角矩形 15"/>
            <p:cNvSpPr/>
            <p:nvPr/>
          </p:nvSpPr>
          <p:spPr>
            <a:xfrm>
              <a:off x="5369" y="3511"/>
              <a:ext cx="8461" cy="3780"/>
            </a:xfrm>
            <a:prstGeom prst="round2DiagRect">
              <a:avLst>
                <a:gd name="adj1" fmla="val 13492"/>
                <a:gd name="adj2" fmla="val 29761"/>
              </a:avLst>
            </a:prstGeom>
            <a:solidFill>
              <a:srgbClr val="8BD8DB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" name="对角圆角矩形 31"/>
            <p:cNvSpPr/>
            <p:nvPr/>
          </p:nvSpPr>
          <p:spPr>
            <a:xfrm>
              <a:off x="5560" y="3712"/>
              <a:ext cx="8079" cy="3377"/>
            </a:xfrm>
            <a:prstGeom prst="round2DiagRect">
              <a:avLst>
                <a:gd name="adj1" fmla="val 0"/>
                <a:gd name="adj2" fmla="val 28309"/>
              </a:avLst>
            </a:prstGeom>
            <a:solidFill>
              <a:srgbClr val="EDF9FA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5369" y="3510"/>
              <a:ext cx="454" cy="454"/>
            </a:xfrm>
            <a:prstGeom prst="ellipse">
              <a:avLst/>
            </a:prstGeom>
            <a:solidFill>
              <a:srgbClr val="5FCACD"/>
            </a:solidFill>
            <a:ln w="1016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909" y="4129"/>
              <a:ext cx="7920" cy="240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4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(1)哪天的最高温度和最低温度相差最大?</a:t>
              </a:r>
            </a:p>
            <a:p>
              <a:pPr fontAlgn="auto">
                <a:lnSpc>
                  <a:spcPct val="120000"/>
                </a:lnSpc>
              </a:pPr>
              <a:endParaRPr lang="zh-CN" altLang="en-US" sz="24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4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(2)哪天的最高温度和最低温度相差最小?</a:t>
              </a:r>
            </a:p>
            <a:p>
              <a:pPr fontAlgn="auto">
                <a:lnSpc>
                  <a:spcPct val="120000"/>
                </a:lnSpc>
              </a:pPr>
              <a:endParaRPr lang="zh-CN" altLang="en-US" sz="24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4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(3)根据上面的统计表,对同学们在穿衣方面你有什么建议吗?</a:t>
              </a:r>
            </a:p>
          </p:txBody>
        </p:sp>
        <p:sp>
          <p:nvSpPr>
            <p:cNvPr id="35" name="椭圆 34"/>
            <p:cNvSpPr/>
            <p:nvPr/>
          </p:nvSpPr>
          <p:spPr>
            <a:xfrm>
              <a:off x="13376" y="6837"/>
              <a:ext cx="454" cy="454"/>
            </a:xfrm>
            <a:prstGeom prst="ellipse">
              <a:avLst/>
            </a:prstGeom>
            <a:solidFill>
              <a:srgbClr val="5FCACD"/>
            </a:solidFill>
            <a:ln w="1016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6657340" y="2799080"/>
            <a:ext cx="56597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800" b="0">
                <a:solidFill>
                  <a:srgbClr val="FF0000"/>
                </a:solidFill>
                <a:latin typeface="汉仪太极体简" panose="02010604000101010101" charset="-122"/>
                <a:ea typeface="汉仪太极体简" panose="02010604000101010101" charset="-122"/>
                <a:cs typeface="汉仪太极体简" panose="02010604000101010101" charset="-122"/>
              </a:rPr>
              <a:t>周三和周四</a:t>
            </a:r>
            <a:endParaRPr lang="zh-CN" altLang="en-US" sz="2800" b="0">
              <a:solidFill>
                <a:srgbClr val="FF0000"/>
              </a:solidFill>
              <a:latin typeface="汉仪太极体简" panose="02010604000101010101" charset="-122"/>
              <a:ea typeface="汉仪太极体简" panose="02010604000101010101" charset="-122"/>
              <a:cs typeface="汉仪太极体简" panose="0201060400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657340" y="3711575"/>
            <a:ext cx="56597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800" b="0">
                <a:solidFill>
                  <a:srgbClr val="FF0000"/>
                </a:solidFill>
                <a:latin typeface="汉仪太极体简" panose="02010604000101010101" charset="-122"/>
                <a:ea typeface="汉仪太极体简" panose="02010604000101010101" charset="-122"/>
                <a:cs typeface="汉仪太极体简" panose="02010604000101010101" charset="-122"/>
              </a:rPr>
              <a:t>周六和周日</a:t>
            </a:r>
            <a:endParaRPr lang="zh-CN" altLang="en-US" sz="2800" b="0">
              <a:solidFill>
                <a:srgbClr val="FF0000"/>
              </a:solidFill>
              <a:latin typeface="汉仪太极体简" panose="02010604000101010101" charset="-122"/>
              <a:ea typeface="汉仪太极体简" panose="02010604000101010101" charset="-122"/>
              <a:cs typeface="汉仪太极体简" panose="0201060400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145530" y="5066665"/>
            <a:ext cx="56597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800" b="0">
                <a:solidFill>
                  <a:srgbClr val="FF0000"/>
                </a:solidFill>
                <a:latin typeface="汉仪太极体简" panose="02010604000101010101" charset="-122"/>
                <a:ea typeface="汉仪太极体简" panose="02010604000101010101" charset="-122"/>
                <a:cs typeface="汉仪太极体简" panose="02010604000101010101" charset="-122"/>
              </a:rPr>
              <a:t>气温较为适宜</a:t>
            </a:r>
            <a:r>
              <a:rPr lang="en-US" sz="2800" b="0">
                <a:solidFill>
                  <a:srgbClr val="FF0000"/>
                </a:solidFill>
                <a:latin typeface="汉仪太极体简" panose="02010604000101010101" charset="-122"/>
                <a:ea typeface="汉仪太极体简" panose="02010604000101010101" charset="-122"/>
                <a:cs typeface="汉仪太极体简" panose="02010604000101010101" charset="-122"/>
              </a:rPr>
              <a:t>,</a:t>
            </a:r>
            <a:r>
              <a:rPr lang="zh-CN" sz="2800" b="0">
                <a:solidFill>
                  <a:srgbClr val="FF0000"/>
                </a:solidFill>
                <a:latin typeface="汉仪太极体简" panose="02010604000101010101" charset="-122"/>
                <a:ea typeface="汉仪太极体简" panose="02010604000101010101" charset="-122"/>
                <a:cs typeface="汉仪太极体简" panose="02010604000101010101" charset="-122"/>
              </a:rPr>
              <a:t>可穿春秋服装</a:t>
            </a:r>
            <a:endParaRPr lang="zh-CN" altLang="en-US" sz="2800" b="0">
              <a:solidFill>
                <a:srgbClr val="FF0000"/>
              </a:solidFill>
              <a:latin typeface="汉仪太极体简" panose="02010604000101010101" charset="-122"/>
              <a:ea typeface="汉仪太极体简" panose="02010604000101010101" charset="-122"/>
              <a:cs typeface="汉仪太极体简" panose="0201060400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930525" y="810260"/>
            <a:ext cx="8230235" cy="5420360"/>
            <a:chOff x="5370" y="3510"/>
            <a:chExt cx="8461" cy="3780"/>
          </a:xfrm>
        </p:grpSpPr>
        <p:grpSp>
          <p:nvGrpSpPr>
            <p:cNvPr id="2" name="组合 1"/>
            <p:cNvGrpSpPr/>
            <p:nvPr/>
          </p:nvGrpSpPr>
          <p:grpSpPr>
            <a:xfrm>
              <a:off x="5370" y="3510"/>
              <a:ext cx="8461" cy="3780"/>
              <a:chOff x="3409633" y="2228850"/>
              <a:chExt cx="5372735" cy="2400300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3409633" y="2228850"/>
                <a:ext cx="5372735" cy="2400300"/>
              </a:xfrm>
              <a:prstGeom prst="rect">
                <a:avLst/>
              </a:prstGeom>
              <a:solidFill>
                <a:srgbClr val="C26A4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3552508" y="2377440"/>
                <a:ext cx="5086985" cy="2103120"/>
              </a:xfrm>
              <a:prstGeom prst="rect">
                <a:avLst/>
              </a:prstGeom>
              <a:solidFill>
                <a:schemeClr val="bg1"/>
              </a:solidFill>
              <a:ln w="2540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4"/>
              <p:cNvSpPr/>
              <p:nvPr/>
            </p:nvSpPr>
            <p:spPr>
              <a:xfrm>
                <a:off x="3409633" y="2228850"/>
                <a:ext cx="675503" cy="675503"/>
              </a:xfrm>
              <a:custGeom>
                <a:avLst/>
                <a:gdLst>
                  <a:gd name="connsiteX0" fmla="*/ 0 w 675503"/>
                  <a:gd name="connsiteY0" fmla="*/ 0 h 675503"/>
                  <a:gd name="connsiteX1" fmla="*/ 675503 w 675503"/>
                  <a:gd name="connsiteY1" fmla="*/ 0 h 675503"/>
                  <a:gd name="connsiteX2" fmla="*/ 0 w 675503"/>
                  <a:gd name="connsiteY2" fmla="*/ 675503 h 675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5503" h="675503">
                    <a:moveTo>
                      <a:pt x="0" y="0"/>
                    </a:moveTo>
                    <a:lnTo>
                      <a:pt x="675503" y="0"/>
                    </a:lnTo>
                    <a:cubicBezTo>
                      <a:pt x="675503" y="373070"/>
                      <a:pt x="373070" y="675503"/>
                      <a:pt x="0" y="675503"/>
                    </a:cubicBezTo>
                    <a:close/>
                  </a:path>
                </a:pathLst>
              </a:custGeom>
              <a:solidFill>
                <a:srgbClr val="F1B91B">
                  <a:alpha val="2588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" name="任意多边形: 形状 10"/>
              <p:cNvSpPr/>
              <p:nvPr/>
            </p:nvSpPr>
            <p:spPr>
              <a:xfrm rot="10800000">
                <a:off x="8106865" y="3953647"/>
                <a:ext cx="675503" cy="675503"/>
              </a:xfrm>
              <a:custGeom>
                <a:avLst/>
                <a:gdLst>
                  <a:gd name="connsiteX0" fmla="*/ 0 w 675503"/>
                  <a:gd name="connsiteY0" fmla="*/ 0 h 675503"/>
                  <a:gd name="connsiteX1" fmla="*/ 675503 w 675503"/>
                  <a:gd name="connsiteY1" fmla="*/ 0 h 675503"/>
                  <a:gd name="connsiteX2" fmla="*/ 0 w 675503"/>
                  <a:gd name="connsiteY2" fmla="*/ 675503 h 675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5503" h="675503">
                    <a:moveTo>
                      <a:pt x="0" y="0"/>
                    </a:moveTo>
                    <a:lnTo>
                      <a:pt x="675503" y="0"/>
                    </a:lnTo>
                    <a:cubicBezTo>
                      <a:pt x="675503" y="373070"/>
                      <a:pt x="373070" y="675503"/>
                      <a:pt x="0" y="675503"/>
                    </a:cubicBezTo>
                    <a:close/>
                  </a:path>
                </a:pathLst>
              </a:custGeom>
              <a:solidFill>
                <a:srgbClr val="C26A42">
                  <a:alpha val="1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5595" y="3823"/>
              <a:ext cx="8236" cy="31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b="1" dirty="0">
                  <a:solidFill>
                    <a:srgbClr val="0070C0"/>
                  </a:solidFill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       </a:t>
              </a:r>
              <a:r>
                <a:rPr lang="zh-CN" altLang="en-US" sz="2400" b="1" dirty="0">
                  <a:solidFill>
                    <a:srgbClr val="0070C0"/>
                  </a:solidFill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1.判断。(对的打“√”,错的打“✕”)</a:t>
              </a:r>
            </a:p>
            <a:p>
              <a:r>
                <a:rPr lang="zh-CN" altLang="en-US" sz="2400" b="1" dirty="0">
                  <a:solidFill>
                    <a:srgbClr val="0070C0"/>
                  </a:solidFill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       某小学三年级和四年级学生在2~5月份做好事的件数统计如下表: </a:t>
              </a:r>
            </a:p>
            <a:p>
              <a:endParaRPr lang="zh-CN" altLang="en-US" sz="2400" b="1" dirty="0">
                <a:solidFill>
                  <a:srgbClr val="0070C0"/>
                </a:solidFill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endParaRPr>
            </a:p>
            <a:p>
              <a:endParaRPr lang="zh-CN" altLang="en-US" sz="2400" b="1" dirty="0">
                <a:solidFill>
                  <a:srgbClr val="0070C0"/>
                </a:solidFill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endParaRPr>
            </a:p>
            <a:p>
              <a:endParaRPr lang="zh-CN" altLang="en-US" sz="2400" b="1" dirty="0">
                <a:solidFill>
                  <a:srgbClr val="0070C0"/>
                </a:solidFill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endParaRPr>
            </a:p>
            <a:p>
              <a:endParaRPr lang="zh-CN" altLang="en-US" sz="2400" b="1" dirty="0">
                <a:solidFill>
                  <a:srgbClr val="0070C0"/>
                </a:solidFill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endParaRPr>
            </a:p>
            <a:p>
              <a:endParaRPr lang="zh-CN" altLang="en-US" sz="2400" b="1" dirty="0">
                <a:solidFill>
                  <a:srgbClr val="0070C0"/>
                </a:solidFill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endParaRPr>
            </a:p>
            <a:p>
              <a:r>
                <a:rPr lang="zh-CN" altLang="en-US" sz="2400" b="1" dirty="0">
                  <a:solidFill>
                    <a:srgbClr val="0070C0"/>
                  </a:solidFill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(1)3月份三年级同学比四年级同学做的好事多</a:t>
              </a:r>
              <a:r>
                <a:rPr lang="zh-CN" altLang="en-US" sz="2400" b="1" dirty="0" smtClean="0">
                  <a:solidFill>
                    <a:srgbClr val="0070C0"/>
                  </a:solidFill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。(</a:t>
              </a:r>
              <a:r>
                <a:rPr lang="zh-CN" altLang="en-US" sz="2400" b="1" dirty="0">
                  <a:solidFill>
                    <a:srgbClr val="0070C0"/>
                  </a:solidFill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　　)</a:t>
              </a:r>
            </a:p>
            <a:p>
              <a:r>
                <a:rPr lang="zh-CN" altLang="en-US" sz="2400" b="1" dirty="0">
                  <a:solidFill>
                    <a:srgbClr val="0070C0"/>
                  </a:solidFill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(2)三年级同学在5月份做的好事最多。	(　　)</a:t>
              </a:r>
            </a:p>
            <a:p>
              <a:r>
                <a:rPr lang="zh-CN" altLang="en-US" sz="2400" b="1" dirty="0">
                  <a:solidFill>
                    <a:srgbClr val="0070C0"/>
                  </a:solidFill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(3)四年级同学在4月份做的好事最多。	(　　)</a:t>
              </a:r>
            </a:p>
            <a:p>
              <a:r>
                <a:rPr lang="zh-CN" altLang="en-US" sz="2400" b="1" dirty="0">
                  <a:solidFill>
                    <a:srgbClr val="0070C0"/>
                  </a:solidFill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(4)四个月中三年级同学做好事的总件数较多。	(　　)</a:t>
              </a:r>
            </a:p>
          </p:txBody>
        </p:sp>
      </p:grpSp>
      <p:sp>
        <p:nvSpPr>
          <p:cNvPr id="46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30505" y="173355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61663" y="-317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87" name="图片 34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634230" y="2467610"/>
            <a:ext cx="4171950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" name="文本框 100"/>
          <p:cNvSpPr txBox="1"/>
          <p:nvPr/>
        </p:nvSpPr>
        <p:spPr>
          <a:xfrm>
            <a:off x="9530080" y="4168140"/>
            <a:ext cx="12293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2800" b="1">
                <a:solidFill>
                  <a:srgbClr val="FF0000"/>
                </a:solidFill>
                <a:latin typeface="MS Mincho" panose="02020609040205080304" charset="-128"/>
                <a:cs typeface="方正书宋_GBK" charset="0"/>
              </a:rPr>
              <a:t>✕</a:t>
            </a:r>
            <a:r>
              <a:rPr lang="zh-CN" sz="2800" b="1">
                <a:solidFill>
                  <a:srgbClr val="FF0000"/>
                </a:solidFill>
                <a:cs typeface="方正书宋_GBK" charset="0"/>
              </a:rPr>
              <a:t>　</a:t>
            </a:r>
            <a:endParaRPr lang="en-US" altLang="en-US" sz="2800" b="1">
              <a:solidFill>
                <a:srgbClr val="FF0000"/>
              </a:solidFill>
              <a:latin typeface="MS Mincho" panose="02020609040205080304" charset="-128"/>
              <a:cs typeface="方正书宋_GBK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606155" y="4547870"/>
            <a:ext cx="12757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2800" b="1">
                <a:solidFill>
                  <a:srgbClr val="FF0000"/>
                </a:solidFill>
                <a:latin typeface="MS Mincho" panose="02020609040205080304" charset="-128"/>
                <a:cs typeface="方正书宋_GBK" charset="0"/>
              </a:rPr>
              <a:t>✕</a:t>
            </a:r>
            <a:r>
              <a:rPr lang="zh-CN" sz="2800" b="1">
                <a:solidFill>
                  <a:srgbClr val="FF0000"/>
                </a:solidFill>
                <a:cs typeface="方正书宋_GBK" charset="0"/>
              </a:rPr>
              <a:t>　</a:t>
            </a:r>
            <a:endParaRPr lang="en-US" altLang="en-US" sz="2800" b="1">
              <a:solidFill>
                <a:srgbClr val="FF0000"/>
              </a:solidFill>
              <a:latin typeface="MS Mincho" panose="02020609040205080304" charset="-128"/>
              <a:cs typeface="方正书宋_GBK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597265" y="4944110"/>
            <a:ext cx="11995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cs typeface="方正书宋_GBK" charset="0"/>
              </a:rPr>
              <a:t>√</a:t>
            </a:r>
            <a:r>
              <a:rPr lang="zh-CN" sz="2800" b="1">
                <a:solidFill>
                  <a:srgbClr val="FF0000"/>
                </a:solidFill>
                <a:cs typeface="方正书宋_GBK" charset="0"/>
              </a:rPr>
              <a:t>　</a:t>
            </a:r>
            <a:endParaRPr lang="en-US" altLang="en-US" sz="2800" b="1">
              <a:solidFill>
                <a:srgbClr val="FF0000"/>
              </a:solidFill>
              <a:latin typeface="MS Mincho" panose="02020609040205080304" charset="-128"/>
              <a:cs typeface="方正书宋_GBK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489440" y="5259705"/>
            <a:ext cx="11658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2800" b="1">
                <a:solidFill>
                  <a:srgbClr val="FF0000"/>
                </a:solidFill>
                <a:latin typeface="MS Mincho" panose="02020609040205080304" charset="-128"/>
                <a:cs typeface="方正书宋_GBK" charset="0"/>
              </a:rPr>
              <a:t>✕</a:t>
            </a:r>
            <a:endParaRPr lang="en-US" altLang="en-US" sz="2800" b="1">
              <a:solidFill>
                <a:srgbClr val="FF0000"/>
              </a:solidFill>
              <a:latin typeface="MS Mincho" panose="02020609040205080304" charset="-128"/>
              <a:cs typeface="方正书宋_GBK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101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30505" y="173355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61663" y="-317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2931160" y="642620"/>
            <a:ext cx="8027035" cy="5518785"/>
            <a:chOff x="5711" y="3571"/>
            <a:chExt cx="8381" cy="6562"/>
          </a:xfrm>
        </p:grpSpPr>
        <p:grpSp>
          <p:nvGrpSpPr>
            <p:cNvPr id="3" name="组合 2"/>
            <p:cNvGrpSpPr/>
            <p:nvPr/>
          </p:nvGrpSpPr>
          <p:grpSpPr>
            <a:xfrm>
              <a:off x="5711" y="3571"/>
              <a:ext cx="8381" cy="6562"/>
              <a:chOff x="500814" y="695584"/>
              <a:chExt cx="5595186" cy="438200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590950" y="787078"/>
                <a:ext cx="5435600" cy="234966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pic>
            <p:nvPicPr>
              <p:cNvPr id="15" name="图形 3"/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xmlns="" r:embed="rId10"/>
                  </a:ext>
                </a:extLst>
              </a:blip>
              <a:stretch>
                <a:fillRect/>
              </a:stretch>
            </p:blipFill>
            <p:spPr>
              <a:xfrm>
                <a:off x="500814" y="695584"/>
                <a:ext cx="5595186" cy="4382004"/>
              </a:xfrm>
              <a:prstGeom prst="rect">
                <a:avLst/>
              </a:prstGeom>
            </p:spPr>
          </p:pic>
        </p:grpSp>
        <p:sp>
          <p:nvSpPr>
            <p:cNvPr id="10" name="文本框 9"/>
            <p:cNvSpPr txBox="1"/>
            <p:nvPr/>
          </p:nvSpPr>
          <p:spPr>
            <a:xfrm>
              <a:off x="6043" y="4166"/>
              <a:ext cx="7844" cy="5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b="1" dirty="0">
                  <a:solidFill>
                    <a:srgbClr val="6A48A8"/>
                  </a:solidFill>
                  <a:latin typeface="汉仪中黑简" panose="02010600000101010101" charset="-122"/>
                  <a:ea typeface="汉仪中黑简" panose="02010600000101010101" charset="-122"/>
                </a:rPr>
                <a:t>2.阳光小区和花园小区1~5号居民楼6月份用水情况如下表:(单位:吨) </a:t>
              </a:r>
            </a:p>
            <a:p>
              <a:pPr algn="l"/>
              <a:endParaRPr lang="zh-CN" altLang="en-US" sz="2800" b="1" dirty="0">
                <a:solidFill>
                  <a:srgbClr val="6A48A8"/>
                </a:solidFill>
                <a:latin typeface="汉仪中黑简" panose="02010600000101010101" charset="-122"/>
                <a:ea typeface="汉仪中黑简" panose="02010600000101010101" charset="-122"/>
              </a:endParaRPr>
            </a:p>
            <a:p>
              <a:pPr algn="l"/>
              <a:endParaRPr lang="zh-CN" altLang="en-US" sz="2800" b="1" dirty="0">
                <a:solidFill>
                  <a:srgbClr val="6A48A8"/>
                </a:solidFill>
                <a:latin typeface="汉仪中黑简" panose="02010600000101010101" charset="-122"/>
                <a:ea typeface="汉仪中黑简" panose="02010600000101010101" charset="-122"/>
              </a:endParaRPr>
            </a:p>
            <a:p>
              <a:pPr algn="l"/>
              <a:endParaRPr lang="zh-CN" altLang="en-US" sz="2800" b="1" dirty="0">
                <a:solidFill>
                  <a:srgbClr val="6A48A8"/>
                </a:solidFill>
                <a:latin typeface="汉仪中黑简" panose="02010600000101010101" charset="-122"/>
                <a:ea typeface="汉仪中黑简" panose="02010600000101010101" charset="-122"/>
              </a:endParaRPr>
            </a:p>
            <a:p>
              <a:pPr algn="l"/>
              <a:endParaRPr lang="zh-CN" altLang="en-US" sz="2800" b="1" dirty="0">
                <a:solidFill>
                  <a:srgbClr val="6A48A8"/>
                </a:solidFill>
                <a:latin typeface="汉仪中黑简" panose="02010600000101010101" charset="-122"/>
                <a:ea typeface="汉仪中黑简" panose="02010600000101010101" charset="-122"/>
              </a:endParaRPr>
            </a:p>
            <a:p>
              <a:pPr algn="l"/>
              <a:r>
                <a:rPr lang="zh-CN" altLang="en-US" sz="2800" b="1" dirty="0">
                  <a:solidFill>
                    <a:srgbClr val="6A48A8"/>
                  </a:solidFill>
                  <a:latin typeface="汉仪中黑简" panose="02010600000101010101" charset="-122"/>
                  <a:ea typeface="汉仪中黑简" panose="02010600000101010101" charset="-122"/>
                </a:rPr>
                <a:t>(1)阳光小区用水量最大的是(　　)号居民楼。</a:t>
              </a:r>
            </a:p>
            <a:p>
              <a:pPr algn="l"/>
              <a:r>
                <a:rPr lang="zh-CN" altLang="en-US" sz="2800" b="1" dirty="0">
                  <a:solidFill>
                    <a:srgbClr val="6A48A8"/>
                  </a:solidFill>
                  <a:latin typeface="汉仪中黑简" panose="02010600000101010101" charset="-122"/>
                  <a:ea typeface="汉仪中黑简" panose="02010600000101010101" charset="-122"/>
                </a:rPr>
                <a:t>(2)花园小区用水量最大的是(　　)号居民楼。</a:t>
              </a:r>
            </a:p>
            <a:p>
              <a:pPr algn="l"/>
              <a:r>
                <a:rPr lang="zh-CN" altLang="en-US" sz="2800" b="1" dirty="0">
                  <a:solidFill>
                    <a:srgbClr val="6A48A8"/>
                  </a:solidFill>
                  <a:latin typeface="汉仪中黑简" panose="02010600000101010101" charset="-122"/>
                  <a:ea typeface="汉仪中黑简" panose="02010600000101010101" charset="-122"/>
                </a:rPr>
                <a:t>(3)阳光小区的2号楼比花园小区的2号楼多用水   </a:t>
              </a:r>
              <a:r>
                <a:rPr lang="zh-CN" altLang="en-US" sz="2800" b="1" dirty="0" smtClean="0">
                  <a:solidFill>
                    <a:srgbClr val="6A48A8"/>
                  </a:solidFill>
                  <a:latin typeface="汉仪中黑简" panose="02010600000101010101" charset="-122"/>
                  <a:ea typeface="汉仪中黑简" panose="02010600000101010101" charset="-122"/>
                </a:rPr>
                <a:t>(</a:t>
              </a:r>
              <a:r>
                <a:rPr lang="zh-CN" altLang="en-US" sz="2800" b="1" dirty="0">
                  <a:solidFill>
                    <a:srgbClr val="6A48A8"/>
                  </a:solidFill>
                  <a:latin typeface="汉仪中黑简" panose="02010600000101010101" charset="-122"/>
                  <a:ea typeface="汉仪中黑简" panose="02010600000101010101" charset="-122"/>
                </a:rPr>
                <a:t>　　)吨。</a:t>
              </a:r>
            </a:p>
          </p:txBody>
        </p:sp>
      </p:grpSp>
      <p:pic>
        <p:nvPicPr>
          <p:cNvPr id="1788" name="图片 346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000625" y="2136140"/>
            <a:ext cx="4013200" cy="1388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8126730" y="3656965"/>
            <a:ext cx="672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126730" y="4176395"/>
            <a:ext cx="672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230370" y="5020945"/>
            <a:ext cx="672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 rot="480000">
            <a:off x="1000760" y="1144905"/>
            <a:ext cx="9098280" cy="4094480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245983" y="2313487"/>
            <a:ext cx="4560046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考点二</a:t>
            </a:r>
          </a:p>
        </p:txBody>
      </p:sp>
      <p:sp>
        <p:nvSpPr>
          <p:cNvPr id="2" name="矩形 1"/>
          <p:cNvSpPr/>
          <p:nvPr/>
        </p:nvSpPr>
        <p:spPr>
          <a:xfrm>
            <a:off x="2148840" y="3141980"/>
            <a:ext cx="72021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排列与组合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198120" y="97790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ff87d3c-1b55-4025-af53-bef9e96e0c0b}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1108</Words>
  <Application>WPS 演示</Application>
  <PresentationFormat>自定义</PresentationFormat>
  <Paragraphs>197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174</dc:creator>
  <cp:lastModifiedBy>lenovop</cp:lastModifiedBy>
  <cp:revision>166</cp:revision>
  <dcterms:created xsi:type="dcterms:W3CDTF">2019-06-19T02:08:00Z</dcterms:created>
  <dcterms:modified xsi:type="dcterms:W3CDTF">2021-12-15T05:25:20Z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